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webextensions/webextension1.xml" ContentType="application/vnd.ms-office.webextension+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Lst>
  <p:sldSz cx="18288000" cy="10287000"/>
  <p:notesSz cx="6858000" cy="9144000"/>
  <p:embeddedFontLst>
    <p:embeddedFont>
      <p:font typeface="Arimo" panose="020B0604020202020204" charset="0"/>
      <p:regular r:id="rId33"/>
    </p:embeddedFont>
    <p:embeddedFont>
      <p:font typeface="TT Chocolates" panose="020B0604020202020204" charset="0"/>
      <p:regular r:id="rId34"/>
    </p:embeddedFont>
    <p:embeddedFont>
      <p:font typeface="TT Chocolates Bold" panose="020B0604020202020204" charset="0"/>
      <p:regular r:id="rId35"/>
    </p:embeddedFont>
    <p:embeddedFont>
      <p:font typeface="TT Drugs" panose="020B0604020202020204" charset="0"/>
      <p:regular r:id="rId36"/>
    </p:embeddedFont>
    <p:embeddedFont>
      <p:font typeface="TT Drugs Bold" panose="020B0604020202020204" charset="0"/>
      <p:regular r:id="rId37"/>
    </p:embeddedFont>
    <p:embeddedFont>
      <p:font typeface="Zcool XiaoWei" panose="020B0604020202020204" charset="0"/>
      <p:regular r:id="rId3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3" d="100"/>
          <a:sy n="53" d="100"/>
        </p:scale>
        <p:origin x="1056" y="8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font" Target="fonts/font2.fntdata"/><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5.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font" Target="fonts/font6.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3/5/2024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3/5/2024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3/5/2024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3/5/2024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3/5/2024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6.svg"/><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17.png"/><Relationship Id="rId4" Type="http://schemas.microsoft.com/office/2011/relationships/webextension" Target="../webextensions/webextension1.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6.svg"/><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6.svg"/></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6.svg"/></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6.svg"/></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6.sv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6.sv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6.svg"/><Relationship Id="rId4" Type="http://schemas.openxmlformats.org/officeDocument/2006/relationships/image" Target="../media/image5.png"/></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6.svg"/></Relationships>
</file>

<file path=ppt/slides/_rels/slide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6.svg"/></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6.svg"/></Relationships>
</file>

<file path=ppt/slides/_rels/slide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6.sv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6.svg"/><Relationship Id="rId4" Type="http://schemas.openxmlformats.org/officeDocument/2006/relationships/image" Target="../media/image5.png"/></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35.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image" Target="../media/image6.svg"/><Relationship Id="rId4" Type="http://schemas.openxmlformats.org/officeDocument/2006/relationships/image" Target="../media/image5.png"/></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37.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6.svg"/><Relationship Id="rId4" Type="http://schemas.openxmlformats.org/officeDocument/2006/relationships/image" Target="../media/image5.png"/></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39.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6.svg"/><Relationship Id="rId4" Type="http://schemas.openxmlformats.org/officeDocument/2006/relationships/image" Target="../media/image5.png"/></Relationships>
</file>

<file path=ppt/slides/_rels/slide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2.png"/><Relationship Id="rId4" Type="http://schemas.openxmlformats.org/officeDocument/2006/relationships/image" Target="../media/image4.svg"/></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hyperlink" Target="https://www.linkedin.com/in/pavani-bachina-2397321a7/" TargetMode="External"/><Relationship Id="rId5" Type="http://schemas.openxmlformats.org/officeDocument/2006/relationships/image" Target="../media/image1.png"/><Relationship Id="rId4" Type="http://schemas.openxmlformats.org/officeDocument/2006/relationships/image" Target="../media/image4.svg"/></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2.png"/><Relationship Id="rId7"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5.png"/><Relationship Id="rId9" Type="http://schemas.openxmlformats.org/officeDocument/2006/relationships/image" Target="../media/image10.png"/></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DF2F2"/>
        </a:solidFill>
        <a:effectLst/>
      </p:bgPr>
    </p:bg>
    <p:spTree>
      <p:nvGrpSpPr>
        <p:cNvPr id="1" name=""/>
        <p:cNvGrpSpPr/>
        <p:nvPr/>
      </p:nvGrpSpPr>
      <p:grpSpPr>
        <a:xfrm>
          <a:off x="0" y="0"/>
          <a:ext cx="0" cy="0"/>
          <a:chOff x="0" y="0"/>
          <a:chExt cx="0" cy="0"/>
        </a:xfrm>
      </p:grpSpPr>
      <p:sp>
        <p:nvSpPr>
          <p:cNvPr id="2" name="TextBox 2"/>
          <p:cNvSpPr txBox="1"/>
          <p:nvPr/>
        </p:nvSpPr>
        <p:spPr>
          <a:xfrm>
            <a:off x="1355619" y="3563026"/>
            <a:ext cx="9538222" cy="3850191"/>
          </a:xfrm>
          <a:prstGeom prst="rect">
            <a:avLst/>
          </a:prstGeom>
        </p:spPr>
        <p:txBody>
          <a:bodyPr lIns="0" tIns="0" rIns="0" bIns="0" rtlCol="0" anchor="t">
            <a:spAutoFit/>
          </a:bodyPr>
          <a:lstStyle/>
          <a:p>
            <a:pPr marL="0" lvl="0" indent="0" algn="l">
              <a:lnSpc>
                <a:spcPts val="4417"/>
              </a:lnSpc>
              <a:spcBef>
                <a:spcPct val="0"/>
              </a:spcBef>
            </a:pPr>
            <a:r>
              <a:rPr lang="en-US" sz="2945">
                <a:solidFill>
                  <a:srgbClr val="B244A2"/>
                </a:solidFill>
                <a:latin typeface="TT Chocolates"/>
              </a:rPr>
              <a:t>AtliQ Mart is a retail giant with over 50 supermarkets in the southern region of India. All their 50 stores ran a massive promotion during the Diwali 2023 and Sankranti 2024 (festive time in India) on their AtliQ branded products. Now the sales director wants to understand which promotions did well and which did not so that they can make informed decisions for their next promotional period.</a:t>
            </a:r>
          </a:p>
        </p:txBody>
      </p:sp>
      <p:sp>
        <p:nvSpPr>
          <p:cNvPr id="3" name="Freeform 3"/>
          <p:cNvSpPr/>
          <p:nvPr/>
        </p:nvSpPr>
        <p:spPr>
          <a:xfrm>
            <a:off x="9404559" y="-3410557"/>
            <a:ext cx="12965360" cy="12236058"/>
          </a:xfrm>
          <a:custGeom>
            <a:avLst/>
            <a:gdLst/>
            <a:ahLst/>
            <a:cxnLst/>
            <a:rect l="l" t="t" r="r" b="b"/>
            <a:pathLst>
              <a:path w="12965360" h="12236058">
                <a:moveTo>
                  <a:pt x="0" y="0"/>
                </a:moveTo>
                <a:lnTo>
                  <a:pt x="12965360" y="0"/>
                </a:lnTo>
                <a:lnTo>
                  <a:pt x="12965360" y="12236058"/>
                </a:lnTo>
                <a:lnTo>
                  <a:pt x="0" y="12236058"/>
                </a:lnTo>
                <a:lnTo>
                  <a:pt x="0" y="0"/>
                </a:lnTo>
                <a:close/>
              </a:path>
            </a:pathLst>
          </a:custGeom>
          <a:blipFill>
            <a:blip r:embed="rId2"/>
            <a:stretch>
              <a:fillRect/>
            </a:stretch>
          </a:blipFill>
        </p:spPr>
        <p:txBody>
          <a:bodyPr/>
          <a:lstStyle/>
          <a:p>
            <a:endParaRPr lang="en-US"/>
          </a:p>
        </p:txBody>
      </p:sp>
      <p:sp>
        <p:nvSpPr>
          <p:cNvPr id="4" name="Freeform 4"/>
          <p:cNvSpPr/>
          <p:nvPr/>
        </p:nvSpPr>
        <p:spPr>
          <a:xfrm>
            <a:off x="8852131" y="4935718"/>
            <a:ext cx="12113698" cy="11376781"/>
          </a:xfrm>
          <a:custGeom>
            <a:avLst/>
            <a:gdLst/>
            <a:ahLst/>
            <a:cxnLst/>
            <a:rect l="l" t="t" r="r" b="b"/>
            <a:pathLst>
              <a:path w="12113698" h="11376781">
                <a:moveTo>
                  <a:pt x="0" y="0"/>
                </a:moveTo>
                <a:lnTo>
                  <a:pt x="12113698" y="0"/>
                </a:lnTo>
                <a:lnTo>
                  <a:pt x="12113698" y="11376781"/>
                </a:lnTo>
                <a:lnTo>
                  <a:pt x="0" y="11376781"/>
                </a:lnTo>
                <a:lnTo>
                  <a:pt x="0" y="0"/>
                </a:lnTo>
                <a:close/>
              </a:path>
            </a:pathLst>
          </a:custGeom>
          <a:blipFill>
            <a:blip r:embed="rId3"/>
            <a:stretch>
              <a:fillRect/>
            </a:stretch>
          </a:blipFill>
        </p:spPr>
        <p:txBody>
          <a:bodyPr/>
          <a:lstStyle/>
          <a:p>
            <a:endParaRPr lang="en-US"/>
          </a:p>
        </p:txBody>
      </p:sp>
      <p:sp>
        <p:nvSpPr>
          <p:cNvPr id="5" name="Freeform 5"/>
          <p:cNvSpPr/>
          <p:nvPr/>
        </p:nvSpPr>
        <p:spPr>
          <a:xfrm>
            <a:off x="15104628" y="3448337"/>
            <a:ext cx="6366745" cy="6366745"/>
          </a:xfrm>
          <a:custGeom>
            <a:avLst/>
            <a:gdLst/>
            <a:ahLst/>
            <a:cxnLst/>
            <a:rect l="l" t="t" r="r" b="b"/>
            <a:pathLst>
              <a:path w="6366745" h="6366745">
                <a:moveTo>
                  <a:pt x="0" y="0"/>
                </a:moveTo>
                <a:lnTo>
                  <a:pt x="6366744" y="0"/>
                </a:lnTo>
                <a:lnTo>
                  <a:pt x="6366744" y="6366745"/>
                </a:lnTo>
                <a:lnTo>
                  <a:pt x="0" y="6366745"/>
                </a:lnTo>
                <a:lnTo>
                  <a:pt x="0" y="0"/>
                </a:lnTo>
                <a:close/>
              </a:path>
            </a:pathLst>
          </a:custGeom>
          <a:blipFill>
            <a:blip r:embed="rId4">
              <a:alphaModFix amt="12000"/>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6" name="Group 6"/>
          <p:cNvGrpSpPr/>
          <p:nvPr/>
        </p:nvGrpSpPr>
        <p:grpSpPr>
          <a:xfrm>
            <a:off x="16086829" y="208637"/>
            <a:ext cx="3018128" cy="924795"/>
            <a:chOff x="0" y="0"/>
            <a:chExt cx="4024171" cy="1233060"/>
          </a:xfrm>
        </p:grpSpPr>
        <p:sp>
          <p:nvSpPr>
            <p:cNvPr id="7" name="Freeform 7"/>
            <p:cNvSpPr/>
            <p:nvPr/>
          </p:nvSpPr>
          <p:spPr>
            <a:xfrm>
              <a:off x="0" y="0"/>
              <a:ext cx="1284437" cy="1233060"/>
            </a:xfrm>
            <a:custGeom>
              <a:avLst/>
              <a:gdLst/>
              <a:ahLst/>
              <a:cxnLst/>
              <a:rect l="l" t="t" r="r" b="b"/>
              <a:pathLst>
                <a:path w="1284437" h="1233060">
                  <a:moveTo>
                    <a:pt x="0" y="0"/>
                  </a:moveTo>
                  <a:lnTo>
                    <a:pt x="1284437" y="0"/>
                  </a:lnTo>
                  <a:lnTo>
                    <a:pt x="1284437" y="1233060"/>
                  </a:lnTo>
                  <a:lnTo>
                    <a:pt x="0" y="123306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8" name="TextBox 8"/>
            <p:cNvSpPr txBox="1"/>
            <p:nvPr/>
          </p:nvSpPr>
          <p:spPr>
            <a:xfrm>
              <a:off x="1023757" y="559380"/>
              <a:ext cx="3000414" cy="508125"/>
            </a:xfrm>
            <a:prstGeom prst="rect">
              <a:avLst/>
            </a:prstGeom>
          </p:spPr>
          <p:txBody>
            <a:bodyPr lIns="0" tIns="0" rIns="0" bIns="0" rtlCol="0" anchor="t">
              <a:spAutoFit/>
            </a:bodyPr>
            <a:lstStyle/>
            <a:p>
              <a:pPr>
                <a:lnSpc>
                  <a:spcPts val="3113"/>
                </a:lnSpc>
              </a:pPr>
              <a:r>
                <a:rPr lang="en-US" sz="2223" spc="222">
                  <a:solidFill>
                    <a:srgbClr val="C9184A"/>
                  </a:solidFill>
                  <a:latin typeface="Zcool XiaoWei"/>
                </a:rPr>
                <a:t>Mart</a:t>
              </a:r>
            </a:p>
          </p:txBody>
        </p:sp>
        <p:sp>
          <p:nvSpPr>
            <p:cNvPr id="9" name="TextBox 9"/>
            <p:cNvSpPr txBox="1"/>
            <p:nvPr/>
          </p:nvSpPr>
          <p:spPr>
            <a:xfrm>
              <a:off x="1023757" y="184727"/>
              <a:ext cx="3000414" cy="574761"/>
            </a:xfrm>
            <a:prstGeom prst="rect">
              <a:avLst/>
            </a:prstGeom>
          </p:spPr>
          <p:txBody>
            <a:bodyPr lIns="0" tIns="0" rIns="0" bIns="0" rtlCol="0" anchor="t">
              <a:spAutoFit/>
            </a:bodyPr>
            <a:lstStyle/>
            <a:p>
              <a:pPr>
                <a:lnSpc>
                  <a:spcPts val="3679"/>
                </a:lnSpc>
              </a:pPr>
              <a:r>
                <a:rPr lang="en-US" sz="2627">
                  <a:solidFill>
                    <a:srgbClr val="C9184A"/>
                  </a:solidFill>
                  <a:latin typeface="Zcool XiaoWei"/>
                </a:rPr>
                <a:t>AtliQ</a:t>
              </a:r>
            </a:p>
          </p:txBody>
        </p:sp>
      </p:grpSp>
      <p:sp>
        <p:nvSpPr>
          <p:cNvPr id="10" name="TextBox 10"/>
          <p:cNvSpPr txBox="1"/>
          <p:nvPr/>
        </p:nvSpPr>
        <p:spPr>
          <a:xfrm>
            <a:off x="1355619" y="1123906"/>
            <a:ext cx="10411774" cy="1445912"/>
          </a:xfrm>
          <a:prstGeom prst="rect">
            <a:avLst/>
          </a:prstGeom>
        </p:spPr>
        <p:txBody>
          <a:bodyPr lIns="0" tIns="0" rIns="0" bIns="0" rtlCol="0" anchor="t">
            <a:spAutoFit/>
          </a:bodyPr>
          <a:lstStyle/>
          <a:p>
            <a:pPr>
              <a:lnSpc>
                <a:spcPts val="11315"/>
              </a:lnSpc>
            </a:pPr>
            <a:r>
              <a:rPr lang="en-US" sz="9429">
                <a:solidFill>
                  <a:srgbClr val="B244A2"/>
                </a:solidFill>
                <a:latin typeface="TT Drugs Bold"/>
              </a:rPr>
              <a:t>ABOUT PROJECT</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DF2F2"/>
        </a:solidFill>
        <a:effectLst/>
      </p:bgPr>
    </p:bg>
    <p:spTree>
      <p:nvGrpSpPr>
        <p:cNvPr id="1" name=""/>
        <p:cNvGrpSpPr/>
        <p:nvPr/>
      </p:nvGrpSpPr>
      <p:grpSpPr>
        <a:xfrm>
          <a:off x="0" y="0"/>
          <a:ext cx="0" cy="0"/>
          <a:chOff x="0" y="0"/>
          <a:chExt cx="0" cy="0"/>
        </a:xfrm>
      </p:grpSpPr>
      <p:grpSp>
        <p:nvGrpSpPr>
          <p:cNvPr id="2" name="Group 2"/>
          <p:cNvGrpSpPr/>
          <p:nvPr/>
        </p:nvGrpSpPr>
        <p:grpSpPr>
          <a:xfrm>
            <a:off x="16086829" y="208637"/>
            <a:ext cx="3018128" cy="924795"/>
            <a:chOff x="0" y="0"/>
            <a:chExt cx="4024171" cy="1233060"/>
          </a:xfrm>
        </p:grpSpPr>
        <p:sp>
          <p:nvSpPr>
            <p:cNvPr id="3" name="Freeform 3"/>
            <p:cNvSpPr/>
            <p:nvPr/>
          </p:nvSpPr>
          <p:spPr>
            <a:xfrm>
              <a:off x="0" y="0"/>
              <a:ext cx="1284437" cy="1233060"/>
            </a:xfrm>
            <a:custGeom>
              <a:avLst/>
              <a:gdLst/>
              <a:ahLst/>
              <a:cxnLst/>
              <a:rect l="l" t="t" r="r" b="b"/>
              <a:pathLst>
                <a:path w="1284437" h="1233060">
                  <a:moveTo>
                    <a:pt x="0" y="0"/>
                  </a:moveTo>
                  <a:lnTo>
                    <a:pt x="1284437" y="0"/>
                  </a:lnTo>
                  <a:lnTo>
                    <a:pt x="1284437" y="1233060"/>
                  </a:lnTo>
                  <a:lnTo>
                    <a:pt x="0" y="123306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TextBox 4"/>
            <p:cNvSpPr txBox="1"/>
            <p:nvPr/>
          </p:nvSpPr>
          <p:spPr>
            <a:xfrm>
              <a:off x="1023757" y="559380"/>
              <a:ext cx="3000414" cy="508125"/>
            </a:xfrm>
            <a:prstGeom prst="rect">
              <a:avLst/>
            </a:prstGeom>
          </p:spPr>
          <p:txBody>
            <a:bodyPr lIns="0" tIns="0" rIns="0" bIns="0" rtlCol="0" anchor="t">
              <a:spAutoFit/>
            </a:bodyPr>
            <a:lstStyle/>
            <a:p>
              <a:pPr>
                <a:lnSpc>
                  <a:spcPts val="3113"/>
                </a:lnSpc>
              </a:pPr>
              <a:r>
                <a:rPr lang="en-US" sz="2223" spc="222">
                  <a:solidFill>
                    <a:srgbClr val="C9184A"/>
                  </a:solidFill>
                  <a:latin typeface="Zcool XiaoWei"/>
                </a:rPr>
                <a:t>Mart</a:t>
              </a:r>
            </a:p>
          </p:txBody>
        </p:sp>
        <p:sp>
          <p:nvSpPr>
            <p:cNvPr id="5" name="TextBox 5"/>
            <p:cNvSpPr txBox="1"/>
            <p:nvPr/>
          </p:nvSpPr>
          <p:spPr>
            <a:xfrm>
              <a:off x="1023757" y="184727"/>
              <a:ext cx="3000414" cy="574761"/>
            </a:xfrm>
            <a:prstGeom prst="rect">
              <a:avLst/>
            </a:prstGeom>
          </p:spPr>
          <p:txBody>
            <a:bodyPr lIns="0" tIns="0" rIns="0" bIns="0" rtlCol="0" anchor="t">
              <a:spAutoFit/>
            </a:bodyPr>
            <a:lstStyle/>
            <a:p>
              <a:pPr>
                <a:lnSpc>
                  <a:spcPts val="3679"/>
                </a:lnSpc>
              </a:pPr>
              <a:r>
                <a:rPr lang="en-US" sz="2627">
                  <a:solidFill>
                    <a:srgbClr val="C9184A"/>
                  </a:solidFill>
                  <a:latin typeface="Zcool XiaoWei"/>
                </a:rPr>
                <a:t>AtliQ</a:t>
              </a:r>
            </a:p>
          </p:txBody>
        </p:sp>
      </p:grpSp>
      <p:sp>
        <p:nvSpPr>
          <p:cNvPr id="6" name="Freeform 6"/>
          <p:cNvSpPr/>
          <p:nvPr/>
        </p:nvSpPr>
        <p:spPr>
          <a:xfrm>
            <a:off x="3657782" y="2149711"/>
            <a:ext cx="11648038" cy="7545377"/>
          </a:xfrm>
          <a:custGeom>
            <a:avLst/>
            <a:gdLst/>
            <a:ahLst/>
            <a:cxnLst/>
            <a:rect l="l" t="t" r="r" b="b"/>
            <a:pathLst>
              <a:path w="11648038" h="7545377">
                <a:moveTo>
                  <a:pt x="0" y="0"/>
                </a:moveTo>
                <a:lnTo>
                  <a:pt x="11648038" y="0"/>
                </a:lnTo>
                <a:lnTo>
                  <a:pt x="11648038" y="7545377"/>
                </a:lnTo>
                <a:lnTo>
                  <a:pt x="0" y="7545377"/>
                </a:lnTo>
                <a:lnTo>
                  <a:pt x="0" y="0"/>
                </a:lnTo>
                <a:close/>
              </a:path>
            </a:pathLst>
          </a:custGeom>
          <a:blipFill>
            <a:blip r:embed="rId4"/>
            <a:stretch>
              <a:fillRect/>
            </a:stretch>
          </a:blipFill>
        </p:spPr>
        <p:txBody>
          <a:bodyPr/>
          <a:lstStyle/>
          <a:p>
            <a:endParaRPr lang="en-US"/>
          </a:p>
        </p:txBody>
      </p:sp>
      <p:sp>
        <p:nvSpPr>
          <p:cNvPr id="7" name="TextBox 7"/>
          <p:cNvSpPr txBox="1"/>
          <p:nvPr/>
        </p:nvSpPr>
        <p:spPr>
          <a:xfrm>
            <a:off x="2472674" y="1104856"/>
            <a:ext cx="14018253" cy="815975"/>
          </a:xfrm>
          <a:prstGeom prst="rect">
            <a:avLst/>
          </a:prstGeom>
        </p:spPr>
        <p:txBody>
          <a:bodyPr lIns="0" tIns="0" rIns="0" bIns="0" rtlCol="0" anchor="t">
            <a:spAutoFit/>
          </a:bodyPr>
          <a:lstStyle/>
          <a:p>
            <a:pPr algn="ctr">
              <a:lnSpc>
                <a:spcPts val="3249"/>
              </a:lnSpc>
            </a:pPr>
            <a:r>
              <a:rPr lang="en-US" sz="2499">
                <a:solidFill>
                  <a:srgbClr val="B244A2"/>
                </a:solidFill>
                <a:latin typeface="TT Drugs Bold"/>
              </a:rPr>
              <a:t>4. Produce a report that calculates the Incremental Sold Quantity (ISU%) for each category during the Diwali campaign.</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DF2F2"/>
        </a:solidFill>
        <a:effectLst/>
      </p:bgPr>
    </p:bg>
    <p:spTree>
      <p:nvGrpSpPr>
        <p:cNvPr id="1" name=""/>
        <p:cNvGrpSpPr/>
        <p:nvPr/>
      </p:nvGrpSpPr>
      <p:grpSpPr>
        <a:xfrm>
          <a:off x="0" y="0"/>
          <a:ext cx="0" cy="0"/>
          <a:chOff x="0" y="0"/>
          <a:chExt cx="0" cy="0"/>
        </a:xfrm>
      </p:grpSpPr>
      <p:grpSp>
        <p:nvGrpSpPr>
          <p:cNvPr id="2" name="Group 2"/>
          <p:cNvGrpSpPr/>
          <p:nvPr/>
        </p:nvGrpSpPr>
        <p:grpSpPr>
          <a:xfrm>
            <a:off x="16086829" y="208637"/>
            <a:ext cx="3018128" cy="924795"/>
            <a:chOff x="0" y="0"/>
            <a:chExt cx="4024171" cy="1233060"/>
          </a:xfrm>
        </p:grpSpPr>
        <p:sp>
          <p:nvSpPr>
            <p:cNvPr id="3" name="Freeform 3"/>
            <p:cNvSpPr/>
            <p:nvPr/>
          </p:nvSpPr>
          <p:spPr>
            <a:xfrm>
              <a:off x="0" y="0"/>
              <a:ext cx="1284437" cy="1233060"/>
            </a:xfrm>
            <a:custGeom>
              <a:avLst/>
              <a:gdLst/>
              <a:ahLst/>
              <a:cxnLst/>
              <a:rect l="l" t="t" r="r" b="b"/>
              <a:pathLst>
                <a:path w="1284437" h="1233060">
                  <a:moveTo>
                    <a:pt x="0" y="0"/>
                  </a:moveTo>
                  <a:lnTo>
                    <a:pt x="1284437" y="0"/>
                  </a:lnTo>
                  <a:lnTo>
                    <a:pt x="1284437" y="1233060"/>
                  </a:lnTo>
                  <a:lnTo>
                    <a:pt x="0" y="123306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TextBox 4"/>
            <p:cNvSpPr txBox="1"/>
            <p:nvPr/>
          </p:nvSpPr>
          <p:spPr>
            <a:xfrm>
              <a:off x="1023757" y="559380"/>
              <a:ext cx="3000414" cy="508125"/>
            </a:xfrm>
            <a:prstGeom prst="rect">
              <a:avLst/>
            </a:prstGeom>
          </p:spPr>
          <p:txBody>
            <a:bodyPr lIns="0" tIns="0" rIns="0" bIns="0" rtlCol="0" anchor="t">
              <a:spAutoFit/>
            </a:bodyPr>
            <a:lstStyle/>
            <a:p>
              <a:pPr>
                <a:lnSpc>
                  <a:spcPts val="3113"/>
                </a:lnSpc>
              </a:pPr>
              <a:r>
                <a:rPr lang="en-US" sz="2223" spc="222">
                  <a:solidFill>
                    <a:srgbClr val="C9184A"/>
                  </a:solidFill>
                  <a:latin typeface="Zcool XiaoWei"/>
                </a:rPr>
                <a:t>Mart</a:t>
              </a:r>
            </a:p>
          </p:txBody>
        </p:sp>
        <p:sp>
          <p:nvSpPr>
            <p:cNvPr id="5" name="TextBox 5"/>
            <p:cNvSpPr txBox="1"/>
            <p:nvPr/>
          </p:nvSpPr>
          <p:spPr>
            <a:xfrm>
              <a:off x="1023757" y="184727"/>
              <a:ext cx="3000414" cy="574761"/>
            </a:xfrm>
            <a:prstGeom prst="rect">
              <a:avLst/>
            </a:prstGeom>
          </p:spPr>
          <p:txBody>
            <a:bodyPr lIns="0" tIns="0" rIns="0" bIns="0" rtlCol="0" anchor="t">
              <a:spAutoFit/>
            </a:bodyPr>
            <a:lstStyle/>
            <a:p>
              <a:pPr>
                <a:lnSpc>
                  <a:spcPts val="3679"/>
                </a:lnSpc>
              </a:pPr>
              <a:r>
                <a:rPr lang="en-US" sz="2627">
                  <a:solidFill>
                    <a:srgbClr val="C9184A"/>
                  </a:solidFill>
                  <a:latin typeface="Zcool XiaoWei"/>
                </a:rPr>
                <a:t>AtliQ</a:t>
              </a:r>
            </a:p>
          </p:txBody>
        </p:sp>
      </p:grpSp>
      <p:sp>
        <p:nvSpPr>
          <p:cNvPr id="6" name="Freeform 6"/>
          <p:cNvSpPr/>
          <p:nvPr/>
        </p:nvSpPr>
        <p:spPr>
          <a:xfrm>
            <a:off x="3527883" y="2185628"/>
            <a:ext cx="11907836" cy="7488026"/>
          </a:xfrm>
          <a:custGeom>
            <a:avLst/>
            <a:gdLst/>
            <a:ahLst/>
            <a:cxnLst/>
            <a:rect l="l" t="t" r="r" b="b"/>
            <a:pathLst>
              <a:path w="11907836" h="7488026">
                <a:moveTo>
                  <a:pt x="0" y="0"/>
                </a:moveTo>
                <a:lnTo>
                  <a:pt x="11907836" y="0"/>
                </a:lnTo>
                <a:lnTo>
                  <a:pt x="11907836" y="7488026"/>
                </a:lnTo>
                <a:lnTo>
                  <a:pt x="0" y="7488026"/>
                </a:lnTo>
                <a:lnTo>
                  <a:pt x="0" y="0"/>
                </a:lnTo>
                <a:close/>
              </a:path>
            </a:pathLst>
          </a:custGeom>
          <a:blipFill>
            <a:blip r:embed="rId4"/>
            <a:stretch>
              <a:fillRect/>
            </a:stretch>
          </a:blipFill>
        </p:spPr>
        <p:txBody>
          <a:bodyPr/>
          <a:lstStyle/>
          <a:p>
            <a:endParaRPr lang="en-US"/>
          </a:p>
        </p:txBody>
      </p:sp>
      <p:sp>
        <p:nvSpPr>
          <p:cNvPr id="7" name="TextBox 7"/>
          <p:cNvSpPr txBox="1"/>
          <p:nvPr/>
        </p:nvSpPr>
        <p:spPr>
          <a:xfrm>
            <a:off x="2472674" y="1104856"/>
            <a:ext cx="14018253" cy="815975"/>
          </a:xfrm>
          <a:prstGeom prst="rect">
            <a:avLst/>
          </a:prstGeom>
        </p:spPr>
        <p:txBody>
          <a:bodyPr lIns="0" tIns="0" rIns="0" bIns="0" rtlCol="0" anchor="t">
            <a:spAutoFit/>
          </a:bodyPr>
          <a:lstStyle/>
          <a:p>
            <a:pPr algn="ctr">
              <a:lnSpc>
                <a:spcPts val="3249"/>
              </a:lnSpc>
            </a:pPr>
            <a:r>
              <a:rPr lang="en-US" sz="2499">
                <a:solidFill>
                  <a:srgbClr val="B244A2"/>
                </a:solidFill>
                <a:latin typeface="TT Drugs Bold"/>
              </a:rPr>
              <a:t>5. Create a report featuring the Top 5 products, ranked by Incremental Revenue Percentage (IR%), across all campaigns.</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B244A2"/>
        </a:solidFill>
        <a:effectLst/>
      </p:bgPr>
    </p:bg>
    <p:spTree>
      <p:nvGrpSpPr>
        <p:cNvPr id="1" name=""/>
        <p:cNvGrpSpPr/>
        <p:nvPr/>
      </p:nvGrpSpPr>
      <p:grpSpPr>
        <a:xfrm>
          <a:off x="0" y="0"/>
          <a:ext cx="0" cy="0"/>
          <a:chOff x="0" y="0"/>
          <a:chExt cx="0" cy="0"/>
        </a:xfrm>
      </p:grpSpPr>
      <p:sp>
        <p:nvSpPr>
          <p:cNvPr id="2" name="Freeform 2"/>
          <p:cNvSpPr/>
          <p:nvPr/>
        </p:nvSpPr>
        <p:spPr>
          <a:xfrm>
            <a:off x="-7992042" y="-9094930"/>
            <a:ext cx="17562161" cy="16493796"/>
          </a:xfrm>
          <a:custGeom>
            <a:avLst/>
            <a:gdLst/>
            <a:ahLst/>
            <a:cxnLst/>
            <a:rect l="l" t="t" r="r" b="b"/>
            <a:pathLst>
              <a:path w="17562161" h="16493796">
                <a:moveTo>
                  <a:pt x="0" y="0"/>
                </a:moveTo>
                <a:lnTo>
                  <a:pt x="17562161" y="0"/>
                </a:lnTo>
                <a:lnTo>
                  <a:pt x="17562161" y="16493796"/>
                </a:lnTo>
                <a:lnTo>
                  <a:pt x="0" y="16493796"/>
                </a:lnTo>
                <a:lnTo>
                  <a:pt x="0" y="0"/>
                </a:lnTo>
                <a:close/>
              </a:path>
            </a:pathLst>
          </a:custGeom>
          <a:blipFill>
            <a:blip r:embed="rId2"/>
            <a:stretch>
              <a:fillRect/>
            </a:stretch>
          </a:blipFill>
        </p:spPr>
        <p:txBody>
          <a:bodyPr/>
          <a:lstStyle/>
          <a:p>
            <a:endParaRPr lang="en-US"/>
          </a:p>
        </p:txBody>
      </p:sp>
      <p:sp>
        <p:nvSpPr>
          <p:cNvPr id="3" name="Freeform 3"/>
          <p:cNvSpPr/>
          <p:nvPr/>
        </p:nvSpPr>
        <p:spPr>
          <a:xfrm>
            <a:off x="11230031" y="0"/>
            <a:ext cx="17562161" cy="16493796"/>
          </a:xfrm>
          <a:custGeom>
            <a:avLst/>
            <a:gdLst/>
            <a:ahLst/>
            <a:cxnLst/>
            <a:rect l="l" t="t" r="r" b="b"/>
            <a:pathLst>
              <a:path w="17562161" h="16493796">
                <a:moveTo>
                  <a:pt x="0" y="0"/>
                </a:moveTo>
                <a:lnTo>
                  <a:pt x="17562161" y="0"/>
                </a:lnTo>
                <a:lnTo>
                  <a:pt x="17562161" y="16493796"/>
                </a:lnTo>
                <a:lnTo>
                  <a:pt x="0" y="16493796"/>
                </a:lnTo>
                <a:lnTo>
                  <a:pt x="0" y="0"/>
                </a:lnTo>
                <a:close/>
              </a:path>
            </a:pathLst>
          </a:custGeom>
          <a:blipFill>
            <a:blip r:embed="rId2"/>
            <a:stretch>
              <a:fillRect/>
            </a:stretch>
          </a:blipFill>
        </p:spPr>
        <p:txBody>
          <a:bodyPr/>
          <a:lstStyle/>
          <a:p>
            <a:endParaRPr lang="en-US"/>
          </a:p>
        </p:txBody>
      </p:sp>
      <p:sp>
        <p:nvSpPr>
          <p:cNvPr id="4" name="TextBox 4"/>
          <p:cNvSpPr txBox="1"/>
          <p:nvPr/>
        </p:nvSpPr>
        <p:spPr>
          <a:xfrm>
            <a:off x="4784058" y="2847975"/>
            <a:ext cx="8719885" cy="2295525"/>
          </a:xfrm>
          <a:prstGeom prst="rect">
            <a:avLst/>
          </a:prstGeom>
        </p:spPr>
        <p:txBody>
          <a:bodyPr lIns="0" tIns="0" rIns="0" bIns="0" rtlCol="0" anchor="t">
            <a:spAutoFit/>
          </a:bodyPr>
          <a:lstStyle/>
          <a:p>
            <a:pPr algn="ctr">
              <a:lnSpc>
                <a:spcPts val="9000"/>
              </a:lnSpc>
            </a:pPr>
            <a:r>
              <a:rPr lang="en-US" sz="7500">
                <a:solidFill>
                  <a:srgbClr val="FDF2F2"/>
                </a:solidFill>
                <a:latin typeface="TT Drugs Bold"/>
              </a:rPr>
              <a:t>DASHBOARD OVERVIEW</a:t>
            </a:r>
          </a:p>
        </p:txBody>
      </p:sp>
      <p:sp>
        <p:nvSpPr>
          <p:cNvPr id="5" name="TextBox 5"/>
          <p:cNvSpPr txBox="1"/>
          <p:nvPr/>
        </p:nvSpPr>
        <p:spPr>
          <a:xfrm>
            <a:off x="3869807" y="5212788"/>
            <a:ext cx="10548385" cy="1104901"/>
          </a:xfrm>
          <a:prstGeom prst="rect">
            <a:avLst/>
          </a:prstGeom>
        </p:spPr>
        <p:txBody>
          <a:bodyPr lIns="0" tIns="0" rIns="0" bIns="0" rtlCol="0" anchor="t">
            <a:spAutoFit/>
          </a:bodyPr>
          <a:lstStyle/>
          <a:p>
            <a:pPr algn="ctr">
              <a:lnSpc>
                <a:spcPts val="4499"/>
              </a:lnSpc>
            </a:pPr>
            <a:r>
              <a:rPr lang="en-US" sz="2999">
                <a:solidFill>
                  <a:srgbClr val="FDF2F2"/>
                </a:solidFill>
                <a:latin typeface="TT Chocolates"/>
              </a:rPr>
              <a:t>Overview of the designed dashboard including how to use, key metrics and insights.</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DF2F2"/>
        </a:solidFill>
        <a:effectLst/>
      </p:bgPr>
    </p:bg>
    <p:spTree>
      <p:nvGrpSpPr>
        <p:cNvPr id="1" name=""/>
        <p:cNvGrpSpPr/>
        <p:nvPr/>
      </p:nvGrpSpPr>
      <p:grpSpPr>
        <a:xfrm>
          <a:off x="0" y="0"/>
          <a:ext cx="0" cy="0"/>
          <a:chOff x="0" y="0"/>
          <a:chExt cx="0" cy="0"/>
        </a:xfrm>
      </p:grpSpPr>
      <p:sp>
        <p:nvSpPr>
          <p:cNvPr id="2" name="Freeform 2"/>
          <p:cNvSpPr/>
          <p:nvPr/>
        </p:nvSpPr>
        <p:spPr>
          <a:xfrm>
            <a:off x="6053826" y="-11298991"/>
            <a:ext cx="17562161" cy="16493796"/>
          </a:xfrm>
          <a:custGeom>
            <a:avLst/>
            <a:gdLst/>
            <a:ahLst/>
            <a:cxnLst/>
            <a:rect l="l" t="t" r="r" b="b"/>
            <a:pathLst>
              <a:path w="17562161" h="16493796">
                <a:moveTo>
                  <a:pt x="0" y="0"/>
                </a:moveTo>
                <a:lnTo>
                  <a:pt x="17562161" y="0"/>
                </a:lnTo>
                <a:lnTo>
                  <a:pt x="17562161" y="16493796"/>
                </a:lnTo>
                <a:lnTo>
                  <a:pt x="0" y="16493796"/>
                </a:lnTo>
                <a:lnTo>
                  <a:pt x="0" y="0"/>
                </a:lnTo>
                <a:close/>
              </a:path>
            </a:pathLst>
          </a:custGeom>
          <a:blipFill>
            <a:blip r:embed="rId2"/>
            <a:stretch>
              <a:fillRect/>
            </a:stretch>
          </a:blipFill>
        </p:spPr>
        <p:txBody>
          <a:bodyPr/>
          <a:lstStyle/>
          <a:p>
            <a:endParaRPr lang="en-US"/>
          </a:p>
        </p:txBody>
      </p:sp>
      <p:sp>
        <p:nvSpPr>
          <p:cNvPr id="3" name="Freeform 3"/>
          <p:cNvSpPr/>
          <p:nvPr/>
        </p:nvSpPr>
        <p:spPr>
          <a:xfrm>
            <a:off x="-6957300" y="-7711925"/>
            <a:ext cx="14418844" cy="14418844"/>
          </a:xfrm>
          <a:custGeom>
            <a:avLst/>
            <a:gdLst/>
            <a:ahLst/>
            <a:cxnLst/>
            <a:rect l="l" t="t" r="r" b="b"/>
            <a:pathLst>
              <a:path w="14418844" h="14418844">
                <a:moveTo>
                  <a:pt x="0" y="0"/>
                </a:moveTo>
                <a:lnTo>
                  <a:pt x="14418843" y="0"/>
                </a:lnTo>
                <a:lnTo>
                  <a:pt x="14418843" y="14418843"/>
                </a:lnTo>
                <a:lnTo>
                  <a:pt x="0" y="14418843"/>
                </a:lnTo>
                <a:lnTo>
                  <a:pt x="0" y="0"/>
                </a:lnTo>
                <a:close/>
              </a:path>
            </a:pathLst>
          </a:custGeom>
          <a:blipFill>
            <a:blip r:embed="rId3"/>
            <a:stretch>
              <a:fillRect/>
            </a:stretch>
          </a:blipFill>
        </p:spPr>
        <p:txBody>
          <a:bodyPr/>
          <a:lstStyle/>
          <a:p>
            <a:endParaRPr lang="en-US"/>
          </a:p>
        </p:txBody>
      </p:sp>
      <p:grpSp>
        <p:nvGrpSpPr>
          <p:cNvPr id="4" name="Group 4"/>
          <p:cNvGrpSpPr/>
          <p:nvPr/>
        </p:nvGrpSpPr>
        <p:grpSpPr>
          <a:xfrm>
            <a:off x="1062986" y="5690178"/>
            <a:ext cx="259884" cy="259884"/>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244A2"/>
            </a:solidFill>
          </p:spPr>
          <p:txBody>
            <a:bodyPr/>
            <a:lstStyle/>
            <a:p>
              <a:endParaRPr lang="en-US"/>
            </a:p>
          </p:txBody>
        </p:sp>
        <p:sp>
          <p:nvSpPr>
            <p:cNvPr id="6" name="TextBox 6"/>
            <p:cNvSpPr txBox="1"/>
            <p:nvPr/>
          </p:nvSpPr>
          <p:spPr>
            <a:xfrm>
              <a:off x="76200" y="66675"/>
              <a:ext cx="660400" cy="669925"/>
            </a:xfrm>
            <a:prstGeom prst="rect">
              <a:avLst/>
            </a:prstGeom>
          </p:spPr>
          <p:txBody>
            <a:bodyPr lIns="50800" tIns="50800" rIns="50800" bIns="50800" rtlCol="0" anchor="ctr"/>
            <a:lstStyle/>
            <a:p>
              <a:pPr algn="ctr">
                <a:lnSpc>
                  <a:spcPts val="3000"/>
                </a:lnSpc>
              </a:pPr>
              <a:endParaRPr/>
            </a:p>
          </p:txBody>
        </p:sp>
      </p:grpSp>
      <p:sp>
        <p:nvSpPr>
          <p:cNvPr id="7" name="AutoShape 7"/>
          <p:cNvSpPr/>
          <p:nvPr/>
        </p:nvSpPr>
        <p:spPr>
          <a:xfrm flipV="1">
            <a:off x="1354853" y="5821093"/>
            <a:ext cx="3638573" cy="9525"/>
          </a:xfrm>
          <a:prstGeom prst="line">
            <a:avLst/>
          </a:prstGeom>
          <a:ln w="19050" cap="flat">
            <a:solidFill>
              <a:srgbClr val="B244A2"/>
            </a:solidFill>
            <a:prstDash val="solid"/>
            <a:headEnd type="none" w="sm" len="sm"/>
            <a:tailEnd type="none" w="sm" len="sm"/>
          </a:ln>
        </p:spPr>
        <p:txBody>
          <a:bodyPr/>
          <a:lstStyle/>
          <a:p>
            <a:endParaRPr lang="en-US"/>
          </a:p>
        </p:txBody>
      </p:sp>
      <p:sp>
        <p:nvSpPr>
          <p:cNvPr id="8" name="AutoShape 8"/>
          <p:cNvSpPr/>
          <p:nvPr/>
        </p:nvSpPr>
        <p:spPr>
          <a:xfrm flipV="1">
            <a:off x="5317276" y="5811568"/>
            <a:ext cx="4288536" cy="9525"/>
          </a:xfrm>
          <a:prstGeom prst="line">
            <a:avLst/>
          </a:prstGeom>
          <a:ln w="19050" cap="flat">
            <a:solidFill>
              <a:srgbClr val="B244A2"/>
            </a:solidFill>
            <a:prstDash val="solid"/>
            <a:headEnd type="none" w="sm" len="sm"/>
            <a:tailEnd type="none" w="sm" len="sm"/>
          </a:ln>
        </p:spPr>
        <p:txBody>
          <a:bodyPr/>
          <a:lstStyle/>
          <a:p>
            <a:endParaRPr lang="en-US"/>
          </a:p>
        </p:txBody>
      </p:sp>
      <p:sp>
        <p:nvSpPr>
          <p:cNvPr id="9" name="AutoShape 9"/>
          <p:cNvSpPr/>
          <p:nvPr/>
        </p:nvSpPr>
        <p:spPr>
          <a:xfrm flipV="1">
            <a:off x="9929661" y="5802043"/>
            <a:ext cx="3800475" cy="9525"/>
          </a:xfrm>
          <a:prstGeom prst="line">
            <a:avLst/>
          </a:prstGeom>
          <a:ln w="19050" cap="flat">
            <a:solidFill>
              <a:srgbClr val="B244A2"/>
            </a:solidFill>
            <a:prstDash val="solid"/>
            <a:headEnd type="none" w="sm" len="sm"/>
            <a:tailEnd type="none" w="sm" len="sm"/>
          </a:ln>
        </p:spPr>
        <p:txBody>
          <a:bodyPr/>
          <a:lstStyle/>
          <a:p>
            <a:endParaRPr lang="en-US"/>
          </a:p>
        </p:txBody>
      </p:sp>
      <p:sp>
        <p:nvSpPr>
          <p:cNvPr id="10" name="AutoShape 10"/>
          <p:cNvSpPr/>
          <p:nvPr/>
        </p:nvSpPr>
        <p:spPr>
          <a:xfrm>
            <a:off x="14053986" y="5802043"/>
            <a:ext cx="3205308" cy="1933"/>
          </a:xfrm>
          <a:prstGeom prst="line">
            <a:avLst/>
          </a:prstGeom>
          <a:ln w="19050" cap="flat">
            <a:solidFill>
              <a:srgbClr val="B244A2"/>
            </a:solidFill>
            <a:prstDash val="solid"/>
            <a:headEnd type="none" w="sm" len="sm"/>
            <a:tailEnd type="none" w="sm" len="sm"/>
          </a:ln>
        </p:spPr>
        <p:txBody>
          <a:bodyPr/>
          <a:lstStyle/>
          <a:p>
            <a:endParaRPr lang="en-US"/>
          </a:p>
        </p:txBody>
      </p:sp>
      <p:grpSp>
        <p:nvGrpSpPr>
          <p:cNvPr id="11" name="Group 11"/>
          <p:cNvGrpSpPr/>
          <p:nvPr/>
        </p:nvGrpSpPr>
        <p:grpSpPr>
          <a:xfrm>
            <a:off x="5022026" y="5680653"/>
            <a:ext cx="259884" cy="259884"/>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244A2"/>
            </a:solidFill>
          </p:spPr>
          <p:txBody>
            <a:bodyPr/>
            <a:lstStyle/>
            <a:p>
              <a:endParaRPr lang="en-US"/>
            </a:p>
          </p:txBody>
        </p:sp>
        <p:sp>
          <p:nvSpPr>
            <p:cNvPr id="13" name="TextBox 13"/>
            <p:cNvSpPr txBox="1"/>
            <p:nvPr/>
          </p:nvSpPr>
          <p:spPr>
            <a:xfrm>
              <a:off x="76200" y="66675"/>
              <a:ext cx="660400" cy="669925"/>
            </a:xfrm>
            <a:prstGeom prst="rect">
              <a:avLst/>
            </a:prstGeom>
          </p:spPr>
          <p:txBody>
            <a:bodyPr lIns="50800" tIns="50800" rIns="50800" bIns="50800" rtlCol="0" anchor="ctr"/>
            <a:lstStyle/>
            <a:p>
              <a:pPr algn="ctr">
                <a:lnSpc>
                  <a:spcPts val="3000"/>
                </a:lnSpc>
              </a:pPr>
              <a:endParaRPr/>
            </a:p>
          </p:txBody>
        </p:sp>
      </p:grpSp>
      <p:grpSp>
        <p:nvGrpSpPr>
          <p:cNvPr id="14" name="Group 14"/>
          <p:cNvGrpSpPr/>
          <p:nvPr/>
        </p:nvGrpSpPr>
        <p:grpSpPr>
          <a:xfrm>
            <a:off x="9634407" y="5676864"/>
            <a:ext cx="259884" cy="259884"/>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244A2"/>
            </a:solidFill>
          </p:spPr>
          <p:txBody>
            <a:bodyPr/>
            <a:lstStyle/>
            <a:p>
              <a:endParaRPr lang="en-US"/>
            </a:p>
          </p:txBody>
        </p:sp>
        <p:sp>
          <p:nvSpPr>
            <p:cNvPr id="16" name="TextBox 16"/>
            <p:cNvSpPr txBox="1"/>
            <p:nvPr/>
          </p:nvSpPr>
          <p:spPr>
            <a:xfrm>
              <a:off x="76200" y="66675"/>
              <a:ext cx="660400" cy="669925"/>
            </a:xfrm>
            <a:prstGeom prst="rect">
              <a:avLst/>
            </a:prstGeom>
          </p:spPr>
          <p:txBody>
            <a:bodyPr lIns="50800" tIns="50800" rIns="50800" bIns="50800" rtlCol="0" anchor="ctr"/>
            <a:lstStyle/>
            <a:p>
              <a:pPr algn="ctr">
                <a:lnSpc>
                  <a:spcPts val="3000"/>
                </a:lnSpc>
              </a:pPr>
              <a:endParaRPr/>
            </a:p>
          </p:txBody>
        </p:sp>
      </p:grpSp>
      <p:grpSp>
        <p:nvGrpSpPr>
          <p:cNvPr id="17" name="Group 17"/>
          <p:cNvGrpSpPr/>
          <p:nvPr/>
        </p:nvGrpSpPr>
        <p:grpSpPr>
          <a:xfrm>
            <a:off x="13758735" y="5676864"/>
            <a:ext cx="259884" cy="259884"/>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244A2"/>
            </a:solidFill>
          </p:spPr>
          <p:txBody>
            <a:bodyPr/>
            <a:lstStyle/>
            <a:p>
              <a:endParaRPr lang="en-US"/>
            </a:p>
          </p:txBody>
        </p:sp>
        <p:sp>
          <p:nvSpPr>
            <p:cNvPr id="19" name="TextBox 19"/>
            <p:cNvSpPr txBox="1"/>
            <p:nvPr/>
          </p:nvSpPr>
          <p:spPr>
            <a:xfrm>
              <a:off x="76200" y="66675"/>
              <a:ext cx="660400" cy="669925"/>
            </a:xfrm>
            <a:prstGeom prst="rect">
              <a:avLst/>
            </a:prstGeom>
          </p:spPr>
          <p:txBody>
            <a:bodyPr lIns="50800" tIns="50800" rIns="50800" bIns="50800" rtlCol="0" anchor="ctr"/>
            <a:lstStyle/>
            <a:p>
              <a:pPr algn="ctr">
                <a:lnSpc>
                  <a:spcPts val="3000"/>
                </a:lnSpc>
              </a:pPr>
              <a:endParaRPr/>
            </a:p>
          </p:txBody>
        </p:sp>
      </p:grpSp>
      <p:sp>
        <p:nvSpPr>
          <p:cNvPr id="20" name="TextBox 20"/>
          <p:cNvSpPr txBox="1"/>
          <p:nvPr/>
        </p:nvSpPr>
        <p:spPr>
          <a:xfrm>
            <a:off x="1028694" y="1519186"/>
            <a:ext cx="11994215" cy="2295525"/>
          </a:xfrm>
          <a:prstGeom prst="rect">
            <a:avLst/>
          </a:prstGeom>
        </p:spPr>
        <p:txBody>
          <a:bodyPr lIns="0" tIns="0" rIns="0" bIns="0" rtlCol="0" anchor="t">
            <a:spAutoFit/>
          </a:bodyPr>
          <a:lstStyle/>
          <a:p>
            <a:pPr>
              <a:lnSpc>
                <a:spcPts val="9000"/>
              </a:lnSpc>
            </a:pPr>
            <a:r>
              <a:rPr lang="en-US" sz="7500">
                <a:solidFill>
                  <a:srgbClr val="B244A2"/>
                </a:solidFill>
                <a:latin typeface="TT Drugs Bold"/>
              </a:rPr>
              <a:t>Dashboard Overview Timeline</a:t>
            </a:r>
          </a:p>
        </p:txBody>
      </p:sp>
      <p:sp>
        <p:nvSpPr>
          <p:cNvPr id="21" name="TextBox 21"/>
          <p:cNvSpPr txBox="1"/>
          <p:nvPr/>
        </p:nvSpPr>
        <p:spPr>
          <a:xfrm>
            <a:off x="1028694" y="6706918"/>
            <a:ext cx="3364925" cy="409575"/>
          </a:xfrm>
          <a:prstGeom prst="rect">
            <a:avLst/>
          </a:prstGeom>
        </p:spPr>
        <p:txBody>
          <a:bodyPr lIns="0" tIns="0" rIns="0" bIns="0" rtlCol="0" anchor="t">
            <a:spAutoFit/>
          </a:bodyPr>
          <a:lstStyle/>
          <a:p>
            <a:pPr marL="0" lvl="0" indent="0">
              <a:lnSpc>
                <a:spcPts val="3240"/>
              </a:lnSpc>
              <a:spcBef>
                <a:spcPct val="0"/>
              </a:spcBef>
            </a:pPr>
            <a:r>
              <a:rPr lang="en-US" sz="2700">
                <a:solidFill>
                  <a:srgbClr val="B244A2"/>
                </a:solidFill>
                <a:latin typeface="TT Drugs Bold"/>
              </a:rPr>
              <a:t>Dashboard</a:t>
            </a:r>
          </a:p>
        </p:txBody>
      </p:sp>
      <p:sp>
        <p:nvSpPr>
          <p:cNvPr id="22" name="TextBox 22"/>
          <p:cNvSpPr txBox="1"/>
          <p:nvPr/>
        </p:nvSpPr>
        <p:spPr>
          <a:xfrm>
            <a:off x="4993451" y="6706918"/>
            <a:ext cx="3364925" cy="409575"/>
          </a:xfrm>
          <a:prstGeom prst="rect">
            <a:avLst/>
          </a:prstGeom>
        </p:spPr>
        <p:txBody>
          <a:bodyPr lIns="0" tIns="0" rIns="0" bIns="0" rtlCol="0" anchor="t">
            <a:spAutoFit/>
          </a:bodyPr>
          <a:lstStyle/>
          <a:p>
            <a:pPr marL="0" lvl="0" indent="0">
              <a:lnSpc>
                <a:spcPts val="3240"/>
              </a:lnSpc>
              <a:spcBef>
                <a:spcPct val="0"/>
              </a:spcBef>
            </a:pPr>
            <a:r>
              <a:rPr lang="en-US" sz="2700">
                <a:solidFill>
                  <a:srgbClr val="B244A2"/>
                </a:solidFill>
                <a:latin typeface="TT Drugs Bold"/>
              </a:rPr>
              <a:t>Store Performance</a:t>
            </a:r>
          </a:p>
        </p:txBody>
      </p:sp>
      <p:sp>
        <p:nvSpPr>
          <p:cNvPr id="23" name="TextBox 23"/>
          <p:cNvSpPr txBox="1"/>
          <p:nvPr/>
        </p:nvSpPr>
        <p:spPr>
          <a:xfrm>
            <a:off x="9605811" y="6706918"/>
            <a:ext cx="3364925" cy="819150"/>
          </a:xfrm>
          <a:prstGeom prst="rect">
            <a:avLst/>
          </a:prstGeom>
        </p:spPr>
        <p:txBody>
          <a:bodyPr lIns="0" tIns="0" rIns="0" bIns="0" rtlCol="0" anchor="t">
            <a:spAutoFit/>
          </a:bodyPr>
          <a:lstStyle/>
          <a:p>
            <a:pPr marL="0" lvl="0" indent="0">
              <a:lnSpc>
                <a:spcPts val="3240"/>
              </a:lnSpc>
              <a:spcBef>
                <a:spcPct val="0"/>
              </a:spcBef>
            </a:pPr>
            <a:r>
              <a:rPr lang="en-US" sz="2700">
                <a:solidFill>
                  <a:srgbClr val="B244A2"/>
                </a:solidFill>
                <a:latin typeface="TT Drugs Bold"/>
              </a:rPr>
              <a:t>Promotion Type Analysis</a:t>
            </a:r>
          </a:p>
        </p:txBody>
      </p:sp>
      <p:sp>
        <p:nvSpPr>
          <p:cNvPr id="24" name="TextBox 24"/>
          <p:cNvSpPr txBox="1"/>
          <p:nvPr/>
        </p:nvSpPr>
        <p:spPr>
          <a:xfrm>
            <a:off x="13730136" y="6706918"/>
            <a:ext cx="3364925" cy="819150"/>
          </a:xfrm>
          <a:prstGeom prst="rect">
            <a:avLst/>
          </a:prstGeom>
        </p:spPr>
        <p:txBody>
          <a:bodyPr lIns="0" tIns="0" rIns="0" bIns="0" rtlCol="0" anchor="t">
            <a:spAutoFit/>
          </a:bodyPr>
          <a:lstStyle/>
          <a:p>
            <a:pPr marL="0" lvl="0" indent="0">
              <a:lnSpc>
                <a:spcPts val="3240"/>
              </a:lnSpc>
              <a:spcBef>
                <a:spcPct val="0"/>
              </a:spcBef>
            </a:pPr>
            <a:r>
              <a:rPr lang="en-US" sz="2700">
                <a:solidFill>
                  <a:srgbClr val="B244A2"/>
                </a:solidFill>
                <a:latin typeface="TT Drugs Bold"/>
              </a:rPr>
              <a:t>Product &amp; Category Analysis</a:t>
            </a:r>
          </a:p>
        </p:txBody>
      </p:sp>
      <p:sp>
        <p:nvSpPr>
          <p:cNvPr id="25" name="Freeform 25"/>
          <p:cNvSpPr/>
          <p:nvPr/>
        </p:nvSpPr>
        <p:spPr>
          <a:xfrm>
            <a:off x="11288273" y="-8010895"/>
            <a:ext cx="14418844" cy="14418844"/>
          </a:xfrm>
          <a:custGeom>
            <a:avLst/>
            <a:gdLst/>
            <a:ahLst/>
            <a:cxnLst/>
            <a:rect l="l" t="t" r="r" b="b"/>
            <a:pathLst>
              <a:path w="14418844" h="14418844">
                <a:moveTo>
                  <a:pt x="0" y="0"/>
                </a:moveTo>
                <a:lnTo>
                  <a:pt x="14418844" y="0"/>
                </a:lnTo>
                <a:lnTo>
                  <a:pt x="14418844" y="14418844"/>
                </a:lnTo>
                <a:lnTo>
                  <a:pt x="0" y="14418844"/>
                </a:lnTo>
                <a:lnTo>
                  <a:pt x="0" y="0"/>
                </a:lnTo>
                <a:close/>
              </a:path>
            </a:pathLst>
          </a:custGeom>
          <a:blipFill>
            <a:blip r:embed="rId3"/>
            <a:stretch>
              <a:fillRect/>
            </a:stretch>
          </a:blipFill>
        </p:spPr>
        <p:txBody>
          <a:bodyPr/>
          <a:lstStyle/>
          <a:p>
            <a:endParaRPr lang="en-US"/>
          </a:p>
        </p:txBody>
      </p:sp>
      <p:grpSp>
        <p:nvGrpSpPr>
          <p:cNvPr id="26" name="Group 26"/>
          <p:cNvGrpSpPr/>
          <p:nvPr/>
        </p:nvGrpSpPr>
        <p:grpSpPr>
          <a:xfrm>
            <a:off x="16086829" y="208637"/>
            <a:ext cx="3018128" cy="924795"/>
            <a:chOff x="0" y="0"/>
            <a:chExt cx="4024171" cy="1233060"/>
          </a:xfrm>
        </p:grpSpPr>
        <p:sp>
          <p:nvSpPr>
            <p:cNvPr id="27" name="Freeform 27"/>
            <p:cNvSpPr/>
            <p:nvPr/>
          </p:nvSpPr>
          <p:spPr>
            <a:xfrm>
              <a:off x="0" y="0"/>
              <a:ext cx="1284437" cy="1233060"/>
            </a:xfrm>
            <a:custGeom>
              <a:avLst/>
              <a:gdLst/>
              <a:ahLst/>
              <a:cxnLst/>
              <a:rect l="l" t="t" r="r" b="b"/>
              <a:pathLst>
                <a:path w="1284437" h="1233060">
                  <a:moveTo>
                    <a:pt x="0" y="0"/>
                  </a:moveTo>
                  <a:lnTo>
                    <a:pt x="1284437" y="0"/>
                  </a:lnTo>
                  <a:lnTo>
                    <a:pt x="1284437" y="1233060"/>
                  </a:lnTo>
                  <a:lnTo>
                    <a:pt x="0" y="123306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28" name="TextBox 28"/>
            <p:cNvSpPr txBox="1"/>
            <p:nvPr/>
          </p:nvSpPr>
          <p:spPr>
            <a:xfrm>
              <a:off x="1023757" y="559380"/>
              <a:ext cx="3000414" cy="508125"/>
            </a:xfrm>
            <a:prstGeom prst="rect">
              <a:avLst/>
            </a:prstGeom>
          </p:spPr>
          <p:txBody>
            <a:bodyPr lIns="0" tIns="0" rIns="0" bIns="0" rtlCol="0" anchor="t">
              <a:spAutoFit/>
            </a:bodyPr>
            <a:lstStyle/>
            <a:p>
              <a:pPr>
                <a:lnSpc>
                  <a:spcPts val="3113"/>
                </a:lnSpc>
              </a:pPr>
              <a:r>
                <a:rPr lang="en-US" sz="2223" spc="222">
                  <a:solidFill>
                    <a:srgbClr val="C9184A"/>
                  </a:solidFill>
                  <a:latin typeface="Zcool XiaoWei"/>
                </a:rPr>
                <a:t>Mart</a:t>
              </a:r>
            </a:p>
          </p:txBody>
        </p:sp>
        <p:sp>
          <p:nvSpPr>
            <p:cNvPr id="29" name="TextBox 29"/>
            <p:cNvSpPr txBox="1"/>
            <p:nvPr/>
          </p:nvSpPr>
          <p:spPr>
            <a:xfrm>
              <a:off x="1023757" y="184727"/>
              <a:ext cx="3000414" cy="574761"/>
            </a:xfrm>
            <a:prstGeom prst="rect">
              <a:avLst/>
            </a:prstGeom>
          </p:spPr>
          <p:txBody>
            <a:bodyPr lIns="0" tIns="0" rIns="0" bIns="0" rtlCol="0" anchor="t">
              <a:spAutoFit/>
            </a:bodyPr>
            <a:lstStyle/>
            <a:p>
              <a:pPr>
                <a:lnSpc>
                  <a:spcPts val="3679"/>
                </a:lnSpc>
              </a:pPr>
              <a:r>
                <a:rPr lang="en-US" sz="2627">
                  <a:solidFill>
                    <a:srgbClr val="C9184A"/>
                  </a:solidFill>
                  <a:latin typeface="Zcool XiaoWei"/>
                </a:rPr>
                <a:t>AtliQ</a:t>
              </a: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DF2F2"/>
        </a:solidFill>
        <a:effectLst/>
      </p:bgPr>
    </p:bg>
    <p:spTree>
      <p:nvGrpSpPr>
        <p:cNvPr id="1" name=""/>
        <p:cNvGrpSpPr/>
        <p:nvPr/>
      </p:nvGrpSpPr>
      <p:grpSpPr>
        <a:xfrm>
          <a:off x="0" y="0"/>
          <a:ext cx="0" cy="0"/>
          <a:chOff x="0" y="0"/>
          <a:chExt cx="0" cy="0"/>
        </a:xfrm>
      </p:grpSpPr>
      <p:grpSp>
        <p:nvGrpSpPr>
          <p:cNvPr id="2" name="Group 2"/>
          <p:cNvGrpSpPr/>
          <p:nvPr/>
        </p:nvGrpSpPr>
        <p:grpSpPr>
          <a:xfrm>
            <a:off x="16086829" y="208637"/>
            <a:ext cx="3018128" cy="924795"/>
            <a:chOff x="0" y="0"/>
            <a:chExt cx="4024171" cy="1233060"/>
          </a:xfrm>
        </p:grpSpPr>
        <p:sp>
          <p:nvSpPr>
            <p:cNvPr id="3" name="Freeform 3"/>
            <p:cNvSpPr/>
            <p:nvPr/>
          </p:nvSpPr>
          <p:spPr>
            <a:xfrm>
              <a:off x="0" y="0"/>
              <a:ext cx="1284437" cy="1233060"/>
            </a:xfrm>
            <a:custGeom>
              <a:avLst/>
              <a:gdLst/>
              <a:ahLst/>
              <a:cxnLst/>
              <a:rect l="l" t="t" r="r" b="b"/>
              <a:pathLst>
                <a:path w="1284437" h="1233060">
                  <a:moveTo>
                    <a:pt x="0" y="0"/>
                  </a:moveTo>
                  <a:lnTo>
                    <a:pt x="1284437" y="0"/>
                  </a:lnTo>
                  <a:lnTo>
                    <a:pt x="1284437" y="1233060"/>
                  </a:lnTo>
                  <a:lnTo>
                    <a:pt x="0" y="123306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TextBox 4"/>
            <p:cNvSpPr txBox="1"/>
            <p:nvPr/>
          </p:nvSpPr>
          <p:spPr>
            <a:xfrm>
              <a:off x="1023757" y="559380"/>
              <a:ext cx="3000414" cy="508125"/>
            </a:xfrm>
            <a:prstGeom prst="rect">
              <a:avLst/>
            </a:prstGeom>
          </p:spPr>
          <p:txBody>
            <a:bodyPr lIns="0" tIns="0" rIns="0" bIns="0" rtlCol="0" anchor="t">
              <a:spAutoFit/>
            </a:bodyPr>
            <a:lstStyle/>
            <a:p>
              <a:pPr>
                <a:lnSpc>
                  <a:spcPts val="3113"/>
                </a:lnSpc>
              </a:pPr>
              <a:r>
                <a:rPr lang="en-US" sz="2223" spc="222">
                  <a:solidFill>
                    <a:srgbClr val="C9184A"/>
                  </a:solidFill>
                  <a:latin typeface="Zcool XiaoWei"/>
                </a:rPr>
                <a:t>Mart</a:t>
              </a:r>
            </a:p>
          </p:txBody>
        </p:sp>
        <p:sp>
          <p:nvSpPr>
            <p:cNvPr id="5" name="TextBox 5"/>
            <p:cNvSpPr txBox="1"/>
            <p:nvPr/>
          </p:nvSpPr>
          <p:spPr>
            <a:xfrm>
              <a:off x="1023757" y="184727"/>
              <a:ext cx="3000414" cy="574761"/>
            </a:xfrm>
            <a:prstGeom prst="rect">
              <a:avLst/>
            </a:prstGeom>
          </p:spPr>
          <p:txBody>
            <a:bodyPr lIns="0" tIns="0" rIns="0" bIns="0" rtlCol="0" anchor="t">
              <a:spAutoFit/>
            </a:bodyPr>
            <a:lstStyle/>
            <a:p>
              <a:pPr>
                <a:lnSpc>
                  <a:spcPts val="3679"/>
                </a:lnSpc>
              </a:pPr>
              <a:r>
                <a:rPr lang="en-US" sz="2627">
                  <a:solidFill>
                    <a:srgbClr val="C9184A"/>
                  </a:solidFill>
                  <a:latin typeface="Zcool XiaoWei"/>
                </a:rPr>
                <a:t>AtliQ</a:t>
              </a:r>
            </a:p>
          </p:txBody>
        </p:sp>
      </p:grpSp>
      <mc:AlternateContent xmlns:mc="http://schemas.openxmlformats.org/markup-compatibility/2006">
        <mc:Choice xmlns:we="http://schemas.microsoft.com/office/webextensions/webextension/2010/11" xmlns:pca="http://schemas.microsoft.com/office/powerpoint/2013/contentapp" Requires="we pca">
          <p:graphicFrame>
            <p:nvGraphicFramePr>
              <p:cNvPr id="6" name="Add-in 5">
                <a:extLst>
                  <a:ext uri="{FF2B5EF4-FFF2-40B4-BE49-F238E27FC236}">
                    <a16:creationId xmlns:a16="http://schemas.microsoft.com/office/drawing/2014/main" id="{D0C342E0-F20F-AA62-DD3B-8563CE56DA97}"/>
                  </a:ext>
                </a:extLst>
              </p:cNvPr>
              <p:cNvGraphicFramePr>
                <a:graphicFrameLocks noGrp="1"/>
              </p:cNvGraphicFramePr>
              <p:nvPr>
                <p:extLst>
                  <p:ext uri="{D42A27DB-BD31-4B8C-83A1-F6EECF244321}">
                    <p14:modId xmlns:p14="http://schemas.microsoft.com/office/powerpoint/2010/main" val="234671859"/>
                  </p:ext>
                </p:extLst>
              </p:nvPr>
            </p:nvGraphicFramePr>
            <p:xfrm>
              <a:off x="0" y="0"/>
              <a:ext cx="18288000" cy="10287000"/>
            </p:xfrm>
            <a:graphic>
              <a:graphicData uri="http://schemas.microsoft.com/office/webextensions/webextension/2010/11">
                <we:webextensionref xmlns:we="http://schemas.microsoft.com/office/webextensions/webextension/2010/11" xmlns:r="http://schemas.openxmlformats.org/officeDocument/2006/relationships" r:id="rId4"/>
              </a:graphicData>
            </a:graphic>
          </p:graphicFrame>
        </mc:Choice>
        <mc:Fallback>
          <p:pic>
            <p:nvPicPr>
              <p:cNvPr id="6" name="Add-in 5">
                <a:extLst>
                  <a:ext uri="{FF2B5EF4-FFF2-40B4-BE49-F238E27FC236}">
                    <a16:creationId xmlns:a16="http://schemas.microsoft.com/office/drawing/2014/main" id="{D0C342E0-F20F-AA62-DD3B-8563CE56DA97}"/>
                  </a:ext>
                </a:extLst>
              </p:cNvPr>
              <p:cNvPicPr>
                <a:picLocks noGrp="1" noRot="1" noChangeAspect="1" noMove="1" noResize="1" noEditPoints="1" noAdjustHandles="1" noChangeArrowheads="1" noChangeShapeType="1"/>
              </p:cNvPicPr>
              <p:nvPr/>
            </p:nvPicPr>
            <p:blipFill>
              <a:blip r:embed="rId5"/>
              <a:stretch>
                <a:fillRect/>
              </a:stretch>
            </p:blipFill>
            <p:spPr>
              <a:xfrm>
                <a:off x="0" y="0"/>
                <a:ext cx="18288000" cy="10287000"/>
              </a:xfrm>
              <a:prstGeom prst="rect">
                <a:avLst/>
              </a:prstGeom>
            </p:spPr>
          </p:pic>
        </mc:Fallback>
      </mc:AlternateContent>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DF2F2"/>
        </a:solidFill>
        <a:effectLst/>
      </p:bgPr>
    </p:bg>
    <p:spTree>
      <p:nvGrpSpPr>
        <p:cNvPr id="1" name=""/>
        <p:cNvGrpSpPr/>
        <p:nvPr/>
      </p:nvGrpSpPr>
      <p:grpSpPr>
        <a:xfrm>
          <a:off x="0" y="0"/>
          <a:ext cx="0" cy="0"/>
          <a:chOff x="0" y="0"/>
          <a:chExt cx="0" cy="0"/>
        </a:xfrm>
      </p:grpSpPr>
      <p:sp>
        <p:nvSpPr>
          <p:cNvPr id="2" name="Freeform 2" descr="Pink Red Blurred Dot"/>
          <p:cNvSpPr/>
          <p:nvPr/>
        </p:nvSpPr>
        <p:spPr>
          <a:xfrm>
            <a:off x="-1410586" y="-2822145"/>
            <a:ext cx="8917761" cy="8416137"/>
          </a:xfrm>
          <a:custGeom>
            <a:avLst/>
            <a:gdLst/>
            <a:ahLst/>
            <a:cxnLst/>
            <a:rect l="l" t="t" r="r" b="b"/>
            <a:pathLst>
              <a:path w="8917761" h="8416137">
                <a:moveTo>
                  <a:pt x="0" y="0"/>
                </a:moveTo>
                <a:lnTo>
                  <a:pt x="8917761" y="0"/>
                </a:lnTo>
                <a:lnTo>
                  <a:pt x="8917761" y="8416137"/>
                </a:lnTo>
                <a:lnTo>
                  <a:pt x="0" y="8416137"/>
                </a:lnTo>
                <a:lnTo>
                  <a:pt x="0" y="0"/>
                </a:lnTo>
                <a:close/>
              </a:path>
            </a:pathLst>
          </a:custGeom>
          <a:blipFill>
            <a:blip r:embed="rId2"/>
            <a:stretch>
              <a:fillRect/>
            </a:stretch>
          </a:blipFill>
        </p:spPr>
        <p:txBody>
          <a:bodyPr/>
          <a:lstStyle/>
          <a:p>
            <a:endParaRPr lang="en-US"/>
          </a:p>
        </p:txBody>
      </p:sp>
      <p:sp>
        <p:nvSpPr>
          <p:cNvPr id="3" name="Freeform 3" descr="Yellow Blurred Dot"/>
          <p:cNvSpPr/>
          <p:nvPr/>
        </p:nvSpPr>
        <p:spPr>
          <a:xfrm>
            <a:off x="-3259354" y="175435"/>
            <a:ext cx="10766529" cy="10111565"/>
          </a:xfrm>
          <a:custGeom>
            <a:avLst/>
            <a:gdLst/>
            <a:ahLst/>
            <a:cxnLst/>
            <a:rect l="l" t="t" r="r" b="b"/>
            <a:pathLst>
              <a:path w="10766529" h="10111565">
                <a:moveTo>
                  <a:pt x="0" y="0"/>
                </a:moveTo>
                <a:lnTo>
                  <a:pt x="10766529" y="0"/>
                </a:lnTo>
                <a:lnTo>
                  <a:pt x="10766529" y="10111565"/>
                </a:lnTo>
                <a:lnTo>
                  <a:pt x="0" y="10111565"/>
                </a:lnTo>
                <a:lnTo>
                  <a:pt x="0" y="0"/>
                </a:lnTo>
                <a:close/>
              </a:path>
            </a:pathLst>
          </a:custGeom>
          <a:blipFill>
            <a:blip r:embed="rId3"/>
            <a:stretch>
              <a:fillRect/>
            </a:stretch>
          </a:blipFill>
        </p:spPr>
        <p:txBody>
          <a:bodyPr/>
          <a:lstStyle/>
          <a:p>
            <a:endParaRPr lang="en-US"/>
          </a:p>
        </p:txBody>
      </p:sp>
      <p:sp>
        <p:nvSpPr>
          <p:cNvPr id="4" name="TextBox 4"/>
          <p:cNvSpPr txBox="1"/>
          <p:nvPr/>
        </p:nvSpPr>
        <p:spPr>
          <a:xfrm>
            <a:off x="6807081" y="6436353"/>
            <a:ext cx="10609673" cy="857250"/>
          </a:xfrm>
          <a:prstGeom prst="rect">
            <a:avLst/>
          </a:prstGeom>
        </p:spPr>
        <p:txBody>
          <a:bodyPr lIns="0" tIns="0" rIns="0" bIns="0" rtlCol="0" anchor="t">
            <a:spAutoFit/>
          </a:bodyPr>
          <a:lstStyle/>
          <a:p>
            <a:pPr marL="0" lvl="0" indent="0" algn="ctr">
              <a:lnSpc>
                <a:spcPts val="3300"/>
              </a:lnSpc>
              <a:spcBef>
                <a:spcPct val="0"/>
              </a:spcBef>
            </a:pPr>
            <a:r>
              <a:rPr lang="en-US" sz="3000">
                <a:solidFill>
                  <a:srgbClr val="B244A2"/>
                </a:solidFill>
                <a:latin typeface="TT Drugs Bold"/>
              </a:rPr>
              <a:t>Brief analysis of the store performance based on quantity sold, revenue generated, ISU% and IR%.</a:t>
            </a:r>
          </a:p>
        </p:txBody>
      </p:sp>
      <p:sp>
        <p:nvSpPr>
          <p:cNvPr id="5" name="TextBox 5"/>
          <p:cNvSpPr txBox="1"/>
          <p:nvPr/>
        </p:nvSpPr>
        <p:spPr>
          <a:xfrm>
            <a:off x="6649627" y="3400725"/>
            <a:ext cx="10609673" cy="2622949"/>
          </a:xfrm>
          <a:prstGeom prst="rect">
            <a:avLst/>
          </a:prstGeom>
        </p:spPr>
        <p:txBody>
          <a:bodyPr lIns="0" tIns="0" rIns="0" bIns="0" rtlCol="0" anchor="t">
            <a:spAutoFit/>
          </a:bodyPr>
          <a:lstStyle/>
          <a:p>
            <a:pPr marL="0" lvl="0" indent="0" algn="ctr">
              <a:lnSpc>
                <a:spcPts val="10209"/>
              </a:lnSpc>
              <a:spcBef>
                <a:spcPct val="0"/>
              </a:spcBef>
            </a:pPr>
            <a:r>
              <a:rPr lang="en-US" sz="9281" u="none">
                <a:solidFill>
                  <a:srgbClr val="B244A2"/>
                </a:solidFill>
                <a:latin typeface="TT Drugs Bold"/>
              </a:rPr>
              <a:t>STORE PERFORMANCE</a:t>
            </a:r>
          </a:p>
        </p:txBody>
      </p:sp>
      <p:grpSp>
        <p:nvGrpSpPr>
          <p:cNvPr id="6" name="Group 6"/>
          <p:cNvGrpSpPr/>
          <p:nvPr/>
        </p:nvGrpSpPr>
        <p:grpSpPr>
          <a:xfrm>
            <a:off x="16086829" y="208637"/>
            <a:ext cx="3018128" cy="924795"/>
            <a:chOff x="0" y="0"/>
            <a:chExt cx="4024171" cy="1233060"/>
          </a:xfrm>
        </p:grpSpPr>
        <p:sp>
          <p:nvSpPr>
            <p:cNvPr id="7" name="Freeform 7"/>
            <p:cNvSpPr/>
            <p:nvPr/>
          </p:nvSpPr>
          <p:spPr>
            <a:xfrm>
              <a:off x="0" y="0"/>
              <a:ext cx="1284437" cy="1233060"/>
            </a:xfrm>
            <a:custGeom>
              <a:avLst/>
              <a:gdLst/>
              <a:ahLst/>
              <a:cxnLst/>
              <a:rect l="l" t="t" r="r" b="b"/>
              <a:pathLst>
                <a:path w="1284437" h="1233060">
                  <a:moveTo>
                    <a:pt x="0" y="0"/>
                  </a:moveTo>
                  <a:lnTo>
                    <a:pt x="1284437" y="0"/>
                  </a:lnTo>
                  <a:lnTo>
                    <a:pt x="1284437" y="1233060"/>
                  </a:lnTo>
                  <a:lnTo>
                    <a:pt x="0" y="123306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8" name="TextBox 8"/>
            <p:cNvSpPr txBox="1"/>
            <p:nvPr/>
          </p:nvSpPr>
          <p:spPr>
            <a:xfrm>
              <a:off x="1023757" y="559380"/>
              <a:ext cx="3000414" cy="508125"/>
            </a:xfrm>
            <a:prstGeom prst="rect">
              <a:avLst/>
            </a:prstGeom>
          </p:spPr>
          <p:txBody>
            <a:bodyPr lIns="0" tIns="0" rIns="0" bIns="0" rtlCol="0" anchor="t">
              <a:spAutoFit/>
            </a:bodyPr>
            <a:lstStyle/>
            <a:p>
              <a:pPr>
                <a:lnSpc>
                  <a:spcPts val="3113"/>
                </a:lnSpc>
              </a:pPr>
              <a:r>
                <a:rPr lang="en-US" sz="2223" spc="222">
                  <a:solidFill>
                    <a:srgbClr val="C9184A"/>
                  </a:solidFill>
                  <a:latin typeface="Zcool XiaoWei"/>
                </a:rPr>
                <a:t>Mart</a:t>
              </a:r>
            </a:p>
          </p:txBody>
        </p:sp>
        <p:sp>
          <p:nvSpPr>
            <p:cNvPr id="9" name="TextBox 9"/>
            <p:cNvSpPr txBox="1"/>
            <p:nvPr/>
          </p:nvSpPr>
          <p:spPr>
            <a:xfrm>
              <a:off x="1023757" y="184727"/>
              <a:ext cx="3000414" cy="574761"/>
            </a:xfrm>
            <a:prstGeom prst="rect">
              <a:avLst/>
            </a:prstGeom>
          </p:spPr>
          <p:txBody>
            <a:bodyPr lIns="0" tIns="0" rIns="0" bIns="0" rtlCol="0" anchor="t">
              <a:spAutoFit/>
            </a:bodyPr>
            <a:lstStyle/>
            <a:p>
              <a:pPr>
                <a:lnSpc>
                  <a:spcPts val="3679"/>
                </a:lnSpc>
              </a:pPr>
              <a:r>
                <a:rPr lang="en-US" sz="2627">
                  <a:solidFill>
                    <a:srgbClr val="C9184A"/>
                  </a:solidFill>
                  <a:latin typeface="Zcool XiaoWei"/>
                </a:rPr>
                <a:t>AtliQ</a:t>
              </a:r>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405300" y="-9422466"/>
            <a:ext cx="17562161" cy="16493796"/>
          </a:xfrm>
          <a:custGeom>
            <a:avLst/>
            <a:gdLst/>
            <a:ahLst/>
            <a:cxnLst/>
            <a:rect l="l" t="t" r="r" b="b"/>
            <a:pathLst>
              <a:path w="17562161" h="16493796">
                <a:moveTo>
                  <a:pt x="0" y="0"/>
                </a:moveTo>
                <a:lnTo>
                  <a:pt x="17562161" y="0"/>
                </a:lnTo>
                <a:lnTo>
                  <a:pt x="17562161" y="16493796"/>
                </a:lnTo>
                <a:lnTo>
                  <a:pt x="0" y="16493796"/>
                </a:lnTo>
                <a:lnTo>
                  <a:pt x="0" y="0"/>
                </a:lnTo>
                <a:close/>
              </a:path>
            </a:pathLst>
          </a:custGeom>
          <a:blipFill>
            <a:blip r:embed="rId2"/>
            <a:stretch>
              <a:fillRect/>
            </a:stretch>
          </a:blipFill>
        </p:spPr>
        <p:txBody>
          <a:bodyPr/>
          <a:lstStyle/>
          <a:p>
            <a:endParaRPr lang="en-US"/>
          </a:p>
        </p:txBody>
      </p:sp>
      <p:sp>
        <p:nvSpPr>
          <p:cNvPr id="3" name="Freeform 3"/>
          <p:cNvSpPr/>
          <p:nvPr/>
        </p:nvSpPr>
        <p:spPr>
          <a:xfrm>
            <a:off x="-4382132" y="264361"/>
            <a:ext cx="17562161" cy="16493796"/>
          </a:xfrm>
          <a:custGeom>
            <a:avLst/>
            <a:gdLst/>
            <a:ahLst/>
            <a:cxnLst/>
            <a:rect l="l" t="t" r="r" b="b"/>
            <a:pathLst>
              <a:path w="17562161" h="16493796">
                <a:moveTo>
                  <a:pt x="0" y="0"/>
                </a:moveTo>
                <a:lnTo>
                  <a:pt x="17562161" y="0"/>
                </a:lnTo>
                <a:lnTo>
                  <a:pt x="17562161" y="16493796"/>
                </a:lnTo>
                <a:lnTo>
                  <a:pt x="0" y="16493796"/>
                </a:lnTo>
                <a:lnTo>
                  <a:pt x="0" y="0"/>
                </a:lnTo>
                <a:close/>
              </a:path>
            </a:pathLst>
          </a:custGeom>
          <a:blipFill>
            <a:blip r:embed="rId2"/>
            <a:stretch>
              <a:fillRect/>
            </a:stretch>
          </a:blipFill>
        </p:spPr>
        <p:txBody>
          <a:bodyPr/>
          <a:lstStyle/>
          <a:p>
            <a:endParaRPr lang="en-US"/>
          </a:p>
        </p:txBody>
      </p:sp>
      <p:grpSp>
        <p:nvGrpSpPr>
          <p:cNvPr id="4" name="Group 4"/>
          <p:cNvGrpSpPr/>
          <p:nvPr/>
        </p:nvGrpSpPr>
        <p:grpSpPr>
          <a:xfrm>
            <a:off x="16323011" y="264361"/>
            <a:ext cx="3145897" cy="963945"/>
            <a:chOff x="0" y="0"/>
            <a:chExt cx="4194530" cy="1285260"/>
          </a:xfrm>
        </p:grpSpPr>
        <p:sp>
          <p:nvSpPr>
            <p:cNvPr id="5" name="Freeform 5"/>
            <p:cNvSpPr/>
            <p:nvPr/>
          </p:nvSpPr>
          <p:spPr>
            <a:xfrm>
              <a:off x="0" y="0"/>
              <a:ext cx="1338812" cy="1285260"/>
            </a:xfrm>
            <a:custGeom>
              <a:avLst/>
              <a:gdLst/>
              <a:ahLst/>
              <a:cxnLst/>
              <a:rect l="l" t="t" r="r" b="b"/>
              <a:pathLst>
                <a:path w="1338812" h="1285260">
                  <a:moveTo>
                    <a:pt x="0" y="0"/>
                  </a:moveTo>
                  <a:lnTo>
                    <a:pt x="1338812" y="0"/>
                  </a:lnTo>
                  <a:lnTo>
                    <a:pt x="1338812" y="1285260"/>
                  </a:lnTo>
                  <a:lnTo>
                    <a:pt x="0" y="128526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6" name="TextBox 6"/>
            <p:cNvSpPr txBox="1"/>
            <p:nvPr/>
          </p:nvSpPr>
          <p:spPr>
            <a:xfrm>
              <a:off x="1067097" y="585480"/>
              <a:ext cx="3127433" cy="527217"/>
            </a:xfrm>
            <a:prstGeom prst="rect">
              <a:avLst/>
            </a:prstGeom>
          </p:spPr>
          <p:txBody>
            <a:bodyPr lIns="0" tIns="0" rIns="0" bIns="0" rtlCol="0" anchor="t">
              <a:spAutoFit/>
            </a:bodyPr>
            <a:lstStyle/>
            <a:p>
              <a:pPr>
                <a:lnSpc>
                  <a:spcPts val="3244"/>
                </a:lnSpc>
              </a:pPr>
              <a:r>
                <a:rPr lang="en-US" sz="2317" spc="231">
                  <a:solidFill>
                    <a:srgbClr val="C9184A"/>
                  </a:solidFill>
                  <a:latin typeface="Zcool XiaoWei"/>
                </a:rPr>
                <a:t>Mart</a:t>
              </a:r>
            </a:p>
          </p:txBody>
        </p:sp>
        <p:sp>
          <p:nvSpPr>
            <p:cNvPr id="7" name="TextBox 7"/>
            <p:cNvSpPr txBox="1"/>
            <p:nvPr/>
          </p:nvSpPr>
          <p:spPr>
            <a:xfrm>
              <a:off x="1067097" y="185038"/>
              <a:ext cx="3127433" cy="606602"/>
            </a:xfrm>
            <a:prstGeom prst="rect">
              <a:avLst/>
            </a:prstGeom>
          </p:spPr>
          <p:txBody>
            <a:bodyPr lIns="0" tIns="0" rIns="0" bIns="0" rtlCol="0" anchor="t">
              <a:spAutoFit/>
            </a:bodyPr>
            <a:lstStyle/>
            <a:p>
              <a:pPr>
                <a:lnSpc>
                  <a:spcPts val="3834"/>
                </a:lnSpc>
              </a:pPr>
              <a:r>
                <a:rPr lang="en-US" sz="2739">
                  <a:solidFill>
                    <a:srgbClr val="C9184A"/>
                  </a:solidFill>
                  <a:latin typeface="Zcool XiaoWei"/>
                </a:rPr>
                <a:t>AtliQ</a:t>
              </a:r>
            </a:p>
          </p:txBody>
        </p:sp>
      </p:grpSp>
      <p:sp>
        <p:nvSpPr>
          <p:cNvPr id="8" name="Freeform 8"/>
          <p:cNvSpPr/>
          <p:nvPr/>
        </p:nvSpPr>
        <p:spPr>
          <a:xfrm>
            <a:off x="8862264" y="567095"/>
            <a:ext cx="6205597" cy="4832227"/>
          </a:xfrm>
          <a:custGeom>
            <a:avLst/>
            <a:gdLst/>
            <a:ahLst/>
            <a:cxnLst/>
            <a:rect l="l" t="t" r="r" b="b"/>
            <a:pathLst>
              <a:path w="6205597" h="4832227">
                <a:moveTo>
                  <a:pt x="0" y="0"/>
                </a:moveTo>
                <a:lnTo>
                  <a:pt x="6205597" y="0"/>
                </a:lnTo>
                <a:lnTo>
                  <a:pt x="6205597" y="4832228"/>
                </a:lnTo>
                <a:lnTo>
                  <a:pt x="0" y="4832228"/>
                </a:lnTo>
                <a:lnTo>
                  <a:pt x="0" y="0"/>
                </a:lnTo>
                <a:close/>
              </a:path>
            </a:pathLst>
          </a:custGeom>
          <a:blipFill>
            <a:blip r:embed="rId5"/>
            <a:stretch>
              <a:fillRect/>
            </a:stretch>
          </a:blipFill>
        </p:spPr>
        <p:txBody>
          <a:bodyPr/>
          <a:lstStyle/>
          <a:p>
            <a:endParaRPr lang="en-US"/>
          </a:p>
        </p:txBody>
      </p:sp>
      <p:sp>
        <p:nvSpPr>
          <p:cNvPr id="9" name="Freeform 9"/>
          <p:cNvSpPr/>
          <p:nvPr/>
        </p:nvSpPr>
        <p:spPr>
          <a:xfrm>
            <a:off x="1643126" y="567095"/>
            <a:ext cx="5961839" cy="4832227"/>
          </a:xfrm>
          <a:custGeom>
            <a:avLst/>
            <a:gdLst/>
            <a:ahLst/>
            <a:cxnLst/>
            <a:rect l="l" t="t" r="r" b="b"/>
            <a:pathLst>
              <a:path w="5961839" h="4832227">
                <a:moveTo>
                  <a:pt x="0" y="0"/>
                </a:moveTo>
                <a:lnTo>
                  <a:pt x="5961838" y="0"/>
                </a:lnTo>
                <a:lnTo>
                  <a:pt x="5961838" y="4832228"/>
                </a:lnTo>
                <a:lnTo>
                  <a:pt x="0" y="4832228"/>
                </a:lnTo>
                <a:lnTo>
                  <a:pt x="0" y="0"/>
                </a:lnTo>
                <a:close/>
              </a:path>
            </a:pathLst>
          </a:custGeom>
          <a:blipFill>
            <a:blip r:embed="rId6"/>
            <a:stretch>
              <a:fillRect/>
            </a:stretch>
          </a:blipFill>
        </p:spPr>
        <p:txBody>
          <a:bodyPr/>
          <a:lstStyle/>
          <a:p>
            <a:endParaRPr lang="en-US"/>
          </a:p>
        </p:txBody>
      </p:sp>
      <p:sp>
        <p:nvSpPr>
          <p:cNvPr id="10" name="TextBox 10"/>
          <p:cNvSpPr txBox="1"/>
          <p:nvPr/>
        </p:nvSpPr>
        <p:spPr>
          <a:xfrm>
            <a:off x="935345" y="6167324"/>
            <a:ext cx="16417309" cy="2827611"/>
          </a:xfrm>
          <a:prstGeom prst="rect">
            <a:avLst/>
          </a:prstGeom>
        </p:spPr>
        <p:txBody>
          <a:bodyPr lIns="0" tIns="0" rIns="0" bIns="0" rtlCol="0" anchor="t">
            <a:spAutoFit/>
          </a:bodyPr>
          <a:lstStyle/>
          <a:p>
            <a:pPr marL="655147" lvl="1" indent="-327573">
              <a:lnSpc>
                <a:spcPts val="4551"/>
              </a:lnSpc>
              <a:buFont typeface="Arial"/>
              <a:buChar char="•"/>
            </a:pPr>
            <a:r>
              <a:rPr lang="en-US" sz="3034">
                <a:solidFill>
                  <a:srgbClr val="B244A2"/>
                </a:solidFill>
                <a:latin typeface="TT Chocolates Bold"/>
              </a:rPr>
              <a:t>Madurai</a:t>
            </a:r>
            <a:r>
              <a:rPr lang="en-US" sz="3034">
                <a:solidFill>
                  <a:srgbClr val="B244A2"/>
                </a:solidFill>
                <a:latin typeface="TT Chocolates"/>
              </a:rPr>
              <a:t> boasts the highest </a:t>
            </a:r>
            <a:r>
              <a:rPr lang="en-US" sz="3034">
                <a:solidFill>
                  <a:srgbClr val="B244A2"/>
                </a:solidFill>
                <a:latin typeface="TT Chocolates Bold"/>
              </a:rPr>
              <a:t>IR%</a:t>
            </a:r>
            <a:r>
              <a:rPr lang="en-US" sz="3034">
                <a:solidFill>
                  <a:srgbClr val="B244A2"/>
                </a:solidFill>
                <a:latin typeface="TT Chocolates"/>
              </a:rPr>
              <a:t> among all regions, reaching an impressive </a:t>
            </a:r>
            <a:r>
              <a:rPr lang="en-US" sz="3034">
                <a:solidFill>
                  <a:srgbClr val="B244A2"/>
                </a:solidFill>
                <a:latin typeface="TT Chocolates Bold"/>
              </a:rPr>
              <a:t>86.81%</a:t>
            </a:r>
            <a:r>
              <a:rPr lang="en-US" sz="3034">
                <a:solidFill>
                  <a:srgbClr val="B244A2"/>
                </a:solidFill>
                <a:latin typeface="TT Chocolates"/>
              </a:rPr>
              <a:t>. Additionally, Madurai demonstrates exceptional </a:t>
            </a:r>
            <a:r>
              <a:rPr lang="en-US" sz="3034">
                <a:solidFill>
                  <a:srgbClr val="B244A2"/>
                </a:solidFill>
                <a:latin typeface="TT Chocolates Bold"/>
              </a:rPr>
              <a:t>ISU%</a:t>
            </a:r>
            <a:r>
              <a:rPr lang="en-US" sz="3034">
                <a:solidFill>
                  <a:srgbClr val="B244A2"/>
                </a:solidFill>
                <a:latin typeface="TT Chocolates"/>
              </a:rPr>
              <a:t> at </a:t>
            </a:r>
            <a:r>
              <a:rPr lang="en-US" sz="3034">
                <a:solidFill>
                  <a:srgbClr val="B244A2"/>
                </a:solidFill>
                <a:latin typeface="TT Chocolates Bold"/>
              </a:rPr>
              <a:t>115.6%</a:t>
            </a:r>
            <a:r>
              <a:rPr lang="en-US" sz="3034">
                <a:solidFill>
                  <a:srgbClr val="B244A2"/>
                </a:solidFill>
                <a:latin typeface="TT Chocolates"/>
              </a:rPr>
              <a:t>.</a:t>
            </a:r>
          </a:p>
          <a:p>
            <a:pPr marL="655147" lvl="1" indent="-327573">
              <a:lnSpc>
                <a:spcPts val="4551"/>
              </a:lnSpc>
              <a:buFont typeface="Arial"/>
              <a:buChar char="•"/>
            </a:pPr>
            <a:r>
              <a:rPr lang="en-US" sz="3034">
                <a:solidFill>
                  <a:srgbClr val="B244A2"/>
                </a:solidFill>
                <a:latin typeface="TT Chocolates Bold"/>
              </a:rPr>
              <a:t>Bengaluru</a:t>
            </a:r>
            <a:r>
              <a:rPr lang="en-US" sz="3034">
                <a:solidFill>
                  <a:srgbClr val="B244A2"/>
                </a:solidFill>
                <a:latin typeface="TT Chocolates"/>
              </a:rPr>
              <a:t>, </a:t>
            </a:r>
            <a:r>
              <a:rPr lang="en-US" sz="3034">
                <a:solidFill>
                  <a:srgbClr val="B244A2"/>
                </a:solidFill>
                <a:latin typeface="TT Chocolates Bold"/>
              </a:rPr>
              <a:t>Chennai</a:t>
            </a:r>
            <a:r>
              <a:rPr lang="en-US" sz="3034">
                <a:solidFill>
                  <a:srgbClr val="B244A2"/>
                </a:solidFill>
                <a:latin typeface="TT Chocolates"/>
              </a:rPr>
              <a:t>, and </a:t>
            </a:r>
            <a:r>
              <a:rPr lang="en-US" sz="3034">
                <a:solidFill>
                  <a:srgbClr val="B244A2"/>
                </a:solidFill>
                <a:latin typeface="TT Chocolates Bold"/>
              </a:rPr>
              <a:t>Vijayawada</a:t>
            </a:r>
            <a:r>
              <a:rPr lang="en-US" sz="3034">
                <a:solidFill>
                  <a:srgbClr val="B244A2"/>
                </a:solidFill>
                <a:latin typeface="TT Chocolates"/>
              </a:rPr>
              <a:t> exhibit substantial </a:t>
            </a:r>
            <a:r>
              <a:rPr lang="en-US" sz="3034">
                <a:solidFill>
                  <a:srgbClr val="B244A2"/>
                </a:solidFill>
                <a:latin typeface="TT Chocolates Bold"/>
              </a:rPr>
              <a:t>IR%</a:t>
            </a:r>
            <a:r>
              <a:rPr lang="en-US" sz="3034">
                <a:solidFill>
                  <a:srgbClr val="B244A2"/>
                </a:solidFill>
                <a:latin typeface="TT Chocolates"/>
              </a:rPr>
              <a:t> rates, each hovering </a:t>
            </a:r>
            <a:r>
              <a:rPr lang="en-US" sz="3034">
                <a:solidFill>
                  <a:srgbClr val="B244A2"/>
                </a:solidFill>
                <a:latin typeface="TT Chocolates Bold"/>
              </a:rPr>
              <a:t>around 80%</a:t>
            </a:r>
            <a:r>
              <a:rPr lang="en-US" sz="3034">
                <a:solidFill>
                  <a:srgbClr val="B244A2"/>
                </a:solidFill>
                <a:latin typeface="TT Chocolates"/>
              </a:rPr>
              <a:t>.</a:t>
            </a:r>
          </a:p>
          <a:p>
            <a:pPr marL="655147" lvl="1" indent="-327573">
              <a:lnSpc>
                <a:spcPts val="4551"/>
              </a:lnSpc>
              <a:buFont typeface="Arial"/>
              <a:buChar char="•"/>
            </a:pPr>
            <a:r>
              <a:rPr lang="en-US" sz="3034">
                <a:solidFill>
                  <a:srgbClr val="B244A2"/>
                </a:solidFill>
                <a:latin typeface="TT Chocolates Bold"/>
              </a:rPr>
              <a:t>Coimbatore</a:t>
            </a:r>
            <a:r>
              <a:rPr lang="en-US" sz="3034">
                <a:solidFill>
                  <a:srgbClr val="B244A2"/>
                </a:solidFill>
                <a:latin typeface="TT Chocolates"/>
              </a:rPr>
              <a:t> emerges with the second-highest </a:t>
            </a:r>
            <a:r>
              <a:rPr lang="en-US" sz="3034">
                <a:solidFill>
                  <a:srgbClr val="B244A2"/>
                </a:solidFill>
                <a:latin typeface="TT Chocolates Bold"/>
              </a:rPr>
              <a:t>ISU%</a:t>
            </a:r>
            <a:r>
              <a:rPr lang="en-US" sz="3034">
                <a:solidFill>
                  <a:srgbClr val="B244A2"/>
                </a:solidFill>
                <a:latin typeface="TT Chocolates"/>
              </a:rPr>
              <a:t> rate at </a:t>
            </a:r>
            <a:r>
              <a:rPr lang="en-US" sz="3034">
                <a:solidFill>
                  <a:srgbClr val="B244A2"/>
                </a:solidFill>
                <a:latin typeface="TT Chocolates Bold"/>
              </a:rPr>
              <a:t>114%</a:t>
            </a:r>
            <a:r>
              <a:rPr lang="en-US" sz="3034">
                <a:solidFill>
                  <a:srgbClr val="B244A2"/>
                </a:solidFill>
                <a:latin typeface="TT Chocolates"/>
              </a:rPr>
              <a:t>. </a:t>
            </a:r>
            <a:r>
              <a:rPr lang="en-US" sz="3034">
                <a:solidFill>
                  <a:srgbClr val="B244A2"/>
                </a:solidFill>
                <a:latin typeface="TT Chocolates Bold"/>
              </a:rPr>
              <a:t>Bengaluru</a:t>
            </a:r>
            <a:r>
              <a:rPr lang="en-US" sz="3034">
                <a:solidFill>
                  <a:srgbClr val="B244A2"/>
                </a:solidFill>
                <a:latin typeface="TT Chocolates"/>
              </a:rPr>
              <a:t> follows closely behind with an ISU% of </a:t>
            </a:r>
            <a:r>
              <a:rPr lang="en-US" sz="3034">
                <a:solidFill>
                  <a:srgbClr val="B244A2"/>
                </a:solidFill>
                <a:latin typeface="TT Chocolates Bold"/>
              </a:rPr>
              <a:t>113.8%</a:t>
            </a:r>
            <a:r>
              <a:rPr lang="en-US" sz="3034">
                <a:solidFill>
                  <a:srgbClr val="B244A2"/>
                </a:solidFill>
                <a:latin typeface="TT Chocolates"/>
              </a:rPr>
              <a:t>, while </a:t>
            </a:r>
            <a:r>
              <a:rPr lang="en-US" sz="3034">
                <a:solidFill>
                  <a:srgbClr val="B244A2"/>
                </a:solidFill>
                <a:latin typeface="TT Chocolates Bold"/>
              </a:rPr>
              <a:t>Chennai</a:t>
            </a:r>
            <a:r>
              <a:rPr lang="en-US" sz="3034">
                <a:solidFill>
                  <a:srgbClr val="B244A2"/>
                </a:solidFill>
                <a:latin typeface="TT Chocolates"/>
              </a:rPr>
              <a:t> maintains a notable ISU% rate of </a:t>
            </a:r>
            <a:r>
              <a:rPr lang="en-US" sz="3034">
                <a:solidFill>
                  <a:srgbClr val="B244A2"/>
                </a:solidFill>
                <a:latin typeface="TT Chocolates Bold"/>
              </a:rPr>
              <a:t>111%</a:t>
            </a:r>
            <a:r>
              <a:rPr lang="en-US" sz="3034">
                <a:solidFill>
                  <a:srgbClr val="B244A2"/>
                </a:solidFill>
                <a:latin typeface="TT Chocolates"/>
              </a:rPr>
              <a:t>.</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405300" y="-9422466"/>
            <a:ext cx="17562161" cy="16493796"/>
          </a:xfrm>
          <a:custGeom>
            <a:avLst/>
            <a:gdLst/>
            <a:ahLst/>
            <a:cxnLst/>
            <a:rect l="l" t="t" r="r" b="b"/>
            <a:pathLst>
              <a:path w="17562161" h="16493796">
                <a:moveTo>
                  <a:pt x="0" y="0"/>
                </a:moveTo>
                <a:lnTo>
                  <a:pt x="17562161" y="0"/>
                </a:lnTo>
                <a:lnTo>
                  <a:pt x="17562161" y="16493796"/>
                </a:lnTo>
                <a:lnTo>
                  <a:pt x="0" y="16493796"/>
                </a:lnTo>
                <a:lnTo>
                  <a:pt x="0" y="0"/>
                </a:lnTo>
                <a:close/>
              </a:path>
            </a:pathLst>
          </a:custGeom>
          <a:blipFill>
            <a:blip r:embed="rId2"/>
            <a:stretch>
              <a:fillRect/>
            </a:stretch>
          </a:blipFill>
        </p:spPr>
        <p:txBody>
          <a:bodyPr/>
          <a:lstStyle/>
          <a:p>
            <a:endParaRPr lang="en-US"/>
          </a:p>
        </p:txBody>
      </p:sp>
      <p:sp>
        <p:nvSpPr>
          <p:cNvPr id="3" name="Freeform 3"/>
          <p:cNvSpPr/>
          <p:nvPr/>
        </p:nvSpPr>
        <p:spPr>
          <a:xfrm>
            <a:off x="-4827495" y="-470426"/>
            <a:ext cx="17562161" cy="16493796"/>
          </a:xfrm>
          <a:custGeom>
            <a:avLst/>
            <a:gdLst/>
            <a:ahLst/>
            <a:cxnLst/>
            <a:rect l="l" t="t" r="r" b="b"/>
            <a:pathLst>
              <a:path w="17562161" h="16493796">
                <a:moveTo>
                  <a:pt x="0" y="0"/>
                </a:moveTo>
                <a:lnTo>
                  <a:pt x="17562161" y="0"/>
                </a:lnTo>
                <a:lnTo>
                  <a:pt x="17562161" y="16493796"/>
                </a:lnTo>
                <a:lnTo>
                  <a:pt x="0" y="16493796"/>
                </a:lnTo>
                <a:lnTo>
                  <a:pt x="0" y="0"/>
                </a:lnTo>
                <a:close/>
              </a:path>
            </a:pathLst>
          </a:custGeom>
          <a:blipFill>
            <a:blip r:embed="rId2"/>
            <a:stretch>
              <a:fillRect/>
            </a:stretch>
          </a:blipFill>
        </p:spPr>
        <p:txBody>
          <a:bodyPr/>
          <a:lstStyle/>
          <a:p>
            <a:endParaRPr lang="en-US"/>
          </a:p>
        </p:txBody>
      </p:sp>
      <p:grpSp>
        <p:nvGrpSpPr>
          <p:cNvPr id="4" name="Group 4"/>
          <p:cNvGrpSpPr/>
          <p:nvPr/>
        </p:nvGrpSpPr>
        <p:grpSpPr>
          <a:xfrm>
            <a:off x="16323011" y="264361"/>
            <a:ext cx="3145897" cy="963945"/>
            <a:chOff x="0" y="0"/>
            <a:chExt cx="4194530" cy="1285260"/>
          </a:xfrm>
        </p:grpSpPr>
        <p:sp>
          <p:nvSpPr>
            <p:cNvPr id="5" name="Freeform 5"/>
            <p:cNvSpPr/>
            <p:nvPr/>
          </p:nvSpPr>
          <p:spPr>
            <a:xfrm>
              <a:off x="0" y="0"/>
              <a:ext cx="1338812" cy="1285260"/>
            </a:xfrm>
            <a:custGeom>
              <a:avLst/>
              <a:gdLst/>
              <a:ahLst/>
              <a:cxnLst/>
              <a:rect l="l" t="t" r="r" b="b"/>
              <a:pathLst>
                <a:path w="1338812" h="1285260">
                  <a:moveTo>
                    <a:pt x="0" y="0"/>
                  </a:moveTo>
                  <a:lnTo>
                    <a:pt x="1338812" y="0"/>
                  </a:lnTo>
                  <a:lnTo>
                    <a:pt x="1338812" y="1285260"/>
                  </a:lnTo>
                  <a:lnTo>
                    <a:pt x="0" y="128526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6" name="TextBox 6"/>
            <p:cNvSpPr txBox="1"/>
            <p:nvPr/>
          </p:nvSpPr>
          <p:spPr>
            <a:xfrm>
              <a:off x="1067097" y="585480"/>
              <a:ext cx="3127433" cy="527217"/>
            </a:xfrm>
            <a:prstGeom prst="rect">
              <a:avLst/>
            </a:prstGeom>
          </p:spPr>
          <p:txBody>
            <a:bodyPr lIns="0" tIns="0" rIns="0" bIns="0" rtlCol="0" anchor="t">
              <a:spAutoFit/>
            </a:bodyPr>
            <a:lstStyle/>
            <a:p>
              <a:pPr>
                <a:lnSpc>
                  <a:spcPts val="3244"/>
                </a:lnSpc>
              </a:pPr>
              <a:r>
                <a:rPr lang="en-US" sz="2317" spc="231">
                  <a:solidFill>
                    <a:srgbClr val="C9184A"/>
                  </a:solidFill>
                  <a:latin typeface="Zcool XiaoWei"/>
                </a:rPr>
                <a:t>Mart</a:t>
              </a:r>
            </a:p>
          </p:txBody>
        </p:sp>
        <p:sp>
          <p:nvSpPr>
            <p:cNvPr id="7" name="TextBox 7"/>
            <p:cNvSpPr txBox="1"/>
            <p:nvPr/>
          </p:nvSpPr>
          <p:spPr>
            <a:xfrm>
              <a:off x="1067097" y="185038"/>
              <a:ext cx="3127433" cy="606602"/>
            </a:xfrm>
            <a:prstGeom prst="rect">
              <a:avLst/>
            </a:prstGeom>
          </p:spPr>
          <p:txBody>
            <a:bodyPr lIns="0" tIns="0" rIns="0" bIns="0" rtlCol="0" anchor="t">
              <a:spAutoFit/>
            </a:bodyPr>
            <a:lstStyle/>
            <a:p>
              <a:pPr>
                <a:lnSpc>
                  <a:spcPts val="3834"/>
                </a:lnSpc>
              </a:pPr>
              <a:r>
                <a:rPr lang="en-US" sz="2739">
                  <a:solidFill>
                    <a:srgbClr val="C9184A"/>
                  </a:solidFill>
                  <a:latin typeface="Zcool XiaoWei"/>
                </a:rPr>
                <a:t>AtliQ</a:t>
              </a:r>
            </a:p>
          </p:txBody>
        </p:sp>
      </p:grpSp>
      <p:sp>
        <p:nvSpPr>
          <p:cNvPr id="8" name="Freeform 8"/>
          <p:cNvSpPr/>
          <p:nvPr/>
        </p:nvSpPr>
        <p:spPr>
          <a:xfrm>
            <a:off x="380030" y="264361"/>
            <a:ext cx="4018919" cy="5793942"/>
          </a:xfrm>
          <a:custGeom>
            <a:avLst/>
            <a:gdLst/>
            <a:ahLst/>
            <a:cxnLst/>
            <a:rect l="l" t="t" r="r" b="b"/>
            <a:pathLst>
              <a:path w="4018919" h="5793942">
                <a:moveTo>
                  <a:pt x="0" y="0"/>
                </a:moveTo>
                <a:lnTo>
                  <a:pt x="4018919" y="0"/>
                </a:lnTo>
                <a:lnTo>
                  <a:pt x="4018919" y="5793942"/>
                </a:lnTo>
                <a:lnTo>
                  <a:pt x="0" y="5793942"/>
                </a:lnTo>
                <a:lnTo>
                  <a:pt x="0" y="0"/>
                </a:lnTo>
                <a:close/>
              </a:path>
            </a:pathLst>
          </a:custGeom>
          <a:blipFill>
            <a:blip r:embed="rId5"/>
            <a:stretch>
              <a:fillRect/>
            </a:stretch>
          </a:blipFill>
        </p:spPr>
        <p:txBody>
          <a:bodyPr/>
          <a:lstStyle/>
          <a:p>
            <a:endParaRPr lang="en-US"/>
          </a:p>
        </p:txBody>
      </p:sp>
      <p:sp>
        <p:nvSpPr>
          <p:cNvPr id="9" name="Freeform 9"/>
          <p:cNvSpPr/>
          <p:nvPr/>
        </p:nvSpPr>
        <p:spPr>
          <a:xfrm>
            <a:off x="13941816" y="4191434"/>
            <a:ext cx="3954143" cy="5759792"/>
          </a:xfrm>
          <a:custGeom>
            <a:avLst/>
            <a:gdLst/>
            <a:ahLst/>
            <a:cxnLst/>
            <a:rect l="l" t="t" r="r" b="b"/>
            <a:pathLst>
              <a:path w="3954143" h="5759792">
                <a:moveTo>
                  <a:pt x="0" y="0"/>
                </a:moveTo>
                <a:lnTo>
                  <a:pt x="3954143" y="0"/>
                </a:lnTo>
                <a:lnTo>
                  <a:pt x="3954143" y="5759792"/>
                </a:lnTo>
                <a:lnTo>
                  <a:pt x="0" y="5759792"/>
                </a:lnTo>
                <a:lnTo>
                  <a:pt x="0" y="0"/>
                </a:lnTo>
                <a:close/>
              </a:path>
            </a:pathLst>
          </a:custGeom>
          <a:blipFill>
            <a:blip r:embed="rId6"/>
            <a:stretch>
              <a:fillRect/>
            </a:stretch>
          </a:blipFill>
        </p:spPr>
        <p:txBody>
          <a:bodyPr/>
          <a:lstStyle/>
          <a:p>
            <a:endParaRPr lang="en-US"/>
          </a:p>
        </p:txBody>
      </p:sp>
      <p:sp>
        <p:nvSpPr>
          <p:cNvPr id="10" name="TextBox 10"/>
          <p:cNvSpPr txBox="1"/>
          <p:nvPr/>
        </p:nvSpPr>
        <p:spPr>
          <a:xfrm>
            <a:off x="4398949" y="1142581"/>
            <a:ext cx="12452473" cy="3013478"/>
          </a:xfrm>
          <a:prstGeom prst="rect">
            <a:avLst/>
          </a:prstGeom>
        </p:spPr>
        <p:txBody>
          <a:bodyPr lIns="0" tIns="0" rIns="0" bIns="0" rtlCol="0" anchor="t">
            <a:spAutoFit/>
          </a:bodyPr>
          <a:lstStyle/>
          <a:p>
            <a:pPr marL="573449" lvl="1" indent="-286725">
              <a:lnSpc>
                <a:spcPts val="3984"/>
              </a:lnSpc>
              <a:buFont typeface="Arial"/>
              <a:buChar char="•"/>
            </a:pPr>
            <a:r>
              <a:rPr lang="en-US" sz="2656">
                <a:solidFill>
                  <a:srgbClr val="B244A2"/>
                </a:solidFill>
                <a:latin typeface="TT Chocolates Bold"/>
              </a:rPr>
              <a:t>Mysuru</a:t>
            </a:r>
            <a:r>
              <a:rPr lang="en-US" sz="2656">
                <a:solidFill>
                  <a:srgbClr val="B244A2"/>
                </a:solidFill>
                <a:latin typeface="TT Chocolates"/>
              </a:rPr>
              <a:t> store stands out with the </a:t>
            </a:r>
            <a:r>
              <a:rPr lang="en-US" sz="2656">
                <a:solidFill>
                  <a:srgbClr val="B244A2"/>
                </a:solidFill>
                <a:latin typeface="TT Chocolates Bold"/>
              </a:rPr>
              <a:t>highest ISU%</a:t>
            </a:r>
            <a:r>
              <a:rPr lang="en-US" sz="2656">
                <a:solidFill>
                  <a:srgbClr val="B244A2"/>
                </a:solidFill>
                <a:latin typeface="TT Chocolates"/>
              </a:rPr>
              <a:t> among all stores, boasting an impressive rate of </a:t>
            </a:r>
            <a:r>
              <a:rPr lang="en-US" sz="2656">
                <a:solidFill>
                  <a:srgbClr val="B244A2"/>
                </a:solidFill>
                <a:latin typeface="TT Chocolates Bold"/>
              </a:rPr>
              <a:t>139.7%</a:t>
            </a:r>
            <a:r>
              <a:rPr lang="en-US" sz="2656">
                <a:solidFill>
                  <a:srgbClr val="B244A2"/>
                </a:solidFill>
                <a:latin typeface="TT Chocolates"/>
              </a:rPr>
              <a:t>. Following closely behind are </a:t>
            </a:r>
            <a:r>
              <a:rPr lang="en-US" sz="2656">
                <a:solidFill>
                  <a:srgbClr val="B244A2"/>
                </a:solidFill>
                <a:latin typeface="TT Chocolates Bold"/>
              </a:rPr>
              <a:t>Coimbatore</a:t>
            </a:r>
            <a:r>
              <a:rPr lang="en-US" sz="2656">
                <a:solidFill>
                  <a:srgbClr val="B244A2"/>
                </a:solidFill>
                <a:latin typeface="TT Chocolates"/>
              </a:rPr>
              <a:t> and </a:t>
            </a:r>
            <a:r>
              <a:rPr lang="en-US" sz="2656">
                <a:solidFill>
                  <a:srgbClr val="B244A2"/>
                </a:solidFill>
                <a:latin typeface="TT Chocolates Bold"/>
              </a:rPr>
              <a:t>Bangalore</a:t>
            </a:r>
            <a:r>
              <a:rPr lang="en-US" sz="2656">
                <a:solidFill>
                  <a:srgbClr val="B244A2"/>
                </a:solidFill>
                <a:latin typeface="TT Chocolates"/>
              </a:rPr>
              <a:t> stores, with ISU% values of </a:t>
            </a:r>
            <a:r>
              <a:rPr lang="en-US" sz="2656">
                <a:solidFill>
                  <a:srgbClr val="B244A2"/>
                </a:solidFill>
                <a:latin typeface="TT Chocolates Bold"/>
              </a:rPr>
              <a:t>138.7%</a:t>
            </a:r>
            <a:r>
              <a:rPr lang="en-US" sz="2656">
                <a:solidFill>
                  <a:srgbClr val="B244A2"/>
                </a:solidFill>
                <a:latin typeface="TT Chocolates"/>
              </a:rPr>
              <a:t> and </a:t>
            </a:r>
            <a:r>
              <a:rPr lang="en-US" sz="2656">
                <a:solidFill>
                  <a:srgbClr val="B244A2"/>
                </a:solidFill>
                <a:latin typeface="TT Chocolates Bold"/>
              </a:rPr>
              <a:t>137%</a:t>
            </a:r>
            <a:r>
              <a:rPr lang="en-US" sz="2656">
                <a:solidFill>
                  <a:srgbClr val="B244A2"/>
                </a:solidFill>
                <a:latin typeface="TT Chocolates"/>
              </a:rPr>
              <a:t>, respectively.</a:t>
            </a:r>
          </a:p>
          <a:p>
            <a:pPr marL="573449" lvl="1" indent="-286725">
              <a:lnSpc>
                <a:spcPts val="3984"/>
              </a:lnSpc>
              <a:buFont typeface="Arial"/>
              <a:buChar char="•"/>
            </a:pPr>
            <a:r>
              <a:rPr lang="en-US" sz="2656">
                <a:solidFill>
                  <a:srgbClr val="B244A2"/>
                </a:solidFill>
                <a:latin typeface="TT Chocolates"/>
              </a:rPr>
              <a:t>Among the 10 stores analyzed, there is notable variation in the distribution: 1 Madurai Store, 2 Coimbatore Stores, 1 Madurai Store, 3 Chennai Stores, and 3 Bangalore Stores.</a:t>
            </a:r>
          </a:p>
        </p:txBody>
      </p:sp>
      <p:sp>
        <p:nvSpPr>
          <p:cNvPr id="11" name="TextBox 11"/>
          <p:cNvSpPr txBox="1"/>
          <p:nvPr/>
        </p:nvSpPr>
        <p:spPr>
          <a:xfrm>
            <a:off x="1238639" y="6479283"/>
            <a:ext cx="12452473" cy="2508653"/>
          </a:xfrm>
          <a:prstGeom prst="rect">
            <a:avLst/>
          </a:prstGeom>
        </p:spPr>
        <p:txBody>
          <a:bodyPr lIns="0" tIns="0" rIns="0" bIns="0" rtlCol="0" anchor="t">
            <a:spAutoFit/>
          </a:bodyPr>
          <a:lstStyle/>
          <a:p>
            <a:pPr marL="573449" lvl="1" indent="-286725">
              <a:lnSpc>
                <a:spcPts val="3984"/>
              </a:lnSpc>
              <a:buFont typeface="Arial"/>
              <a:buChar char="•"/>
            </a:pPr>
            <a:r>
              <a:rPr lang="en-US" sz="2656">
                <a:solidFill>
                  <a:srgbClr val="B244A2"/>
                </a:solidFill>
                <a:latin typeface="TT Chocolates"/>
              </a:rPr>
              <a:t>On the contrary, </a:t>
            </a:r>
            <a:r>
              <a:rPr lang="en-US" sz="2656">
                <a:solidFill>
                  <a:srgbClr val="B244A2"/>
                </a:solidFill>
                <a:latin typeface="TT Chocolates Bold"/>
              </a:rPr>
              <a:t>Vishakhapatnam</a:t>
            </a:r>
            <a:r>
              <a:rPr lang="en-US" sz="2656">
                <a:solidFill>
                  <a:srgbClr val="B244A2"/>
                </a:solidFill>
                <a:latin typeface="TT Chocolates"/>
              </a:rPr>
              <a:t> and </a:t>
            </a:r>
            <a:r>
              <a:rPr lang="en-US" sz="2656">
                <a:solidFill>
                  <a:srgbClr val="B244A2"/>
                </a:solidFill>
                <a:latin typeface="TT Chocolates Bold"/>
              </a:rPr>
              <a:t>Hyderabad</a:t>
            </a:r>
            <a:r>
              <a:rPr lang="en-US" sz="2656">
                <a:solidFill>
                  <a:srgbClr val="B244A2"/>
                </a:solidFill>
                <a:latin typeface="TT Chocolates"/>
              </a:rPr>
              <a:t> record the </a:t>
            </a:r>
            <a:r>
              <a:rPr lang="en-US" sz="2656">
                <a:solidFill>
                  <a:srgbClr val="B244A2"/>
                </a:solidFill>
                <a:latin typeface="TT Chocolates Bold"/>
              </a:rPr>
              <a:t>lowest ISU%</a:t>
            </a:r>
            <a:r>
              <a:rPr lang="en-US" sz="2656">
                <a:solidFill>
                  <a:srgbClr val="B244A2"/>
                </a:solidFill>
                <a:latin typeface="TT Chocolates"/>
              </a:rPr>
              <a:t> values at </a:t>
            </a:r>
            <a:r>
              <a:rPr lang="en-US" sz="2656">
                <a:solidFill>
                  <a:srgbClr val="B244A2"/>
                </a:solidFill>
                <a:latin typeface="TT Chocolates Bold"/>
              </a:rPr>
              <a:t>66%</a:t>
            </a:r>
            <a:r>
              <a:rPr lang="en-US" sz="2656">
                <a:solidFill>
                  <a:srgbClr val="B244A2"/>
                </a:solidFill>
                <a:latin typeface="TT Chocolates"/>
              </a:rPr>
              <a:t>, while </a:t>
            </a:r>
            <a:r>
              <a:rPr lang="en-US" sz="2656">
                <a:solidFill>
                  <a:srgbClr val="B244A2"/>
                </a:solidFill>
                <a:latin typeface="TT Chocolates Bold"/>
              </a:rPr>
              <a:t>Chennai</a:t>
            </a:r>
            <a:r>
              <a:rPr lang="en-US" sz="2656">
                <a:solidFill>
                  <a:srgbClr val="B244A2"/>
                </a:solidFill>
                <a:latin typeface="TT Chocolates"/>
              </a:rPr>
              <a:t> demonstrates a slightly higher ISU% of </a:t>
            </a:r>
            <a:r>
              <a:rPr lang="en-US" sz="2656">
                <a:solidFill>
                  <a:srgbClr val="B244A2"/>
                </a:solidFill>
                <a:latin typeface="TT Chocolates Bold"/>
              </a:rPr>
              <a:t>67%</a:t>
            </a:r>
            <a:r>
              <a:rPr lang="en-US" sz="2656">
                <a:solidFill>
                  <a:srgbClr val="B244A2"/>
                </a:solidFill>
                <a:latin typeface="TT Chocolates"/>
              </a:rPr>
              <a:t>.</a:t>
            </a:r>
          </a:p>
          <a:p>
            <a:pPr marL="573449" lvl="1" indent="-286725">
              <a:lnSpc>
                <a:spcPts val="3984"/>
              </a:lnSpc>
              <a:buFont typeface="Arial"/>
              <a:buChar char="•"/>
            </a:pPr>
            <a:r>
              <a:rPr lang="en-US" sz="2656">
                <a:solidFill>
                  <a:srgbClr val="B244A2"/>
                </a:solidFill>
                <a:latin typeface="TT Chocolates"/>
              </a:rPr>
              <a:t>Among the bottom-performing stores, there is a diverse representation: 2 Vishakhapatnam Stores, 2 Hyderabad Stores, 1 Chennai Store, 2 Mysuru Stores, 1 Mangalore Store, 1 Coimbatore Store, and 1 Bangalore Store.</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405300" y="-9422466"/>
            <a:ext cx="17562161" cy="16493796"/>
          </a:xfrm>
          <a:custGeom>
            <a:avLst/>
            <a:gdLst/>
            <a:ahLst/>
            <a:cxnLst/>
            <a:rect l="l" t="t" r="r" b="b"/>
            <a:pathLst>
              <a:path w="17562161" h="16493796">
                <a:moveTo>
                  <a:pt x="0" y="0"/>
                </a:moveTo>
                <a:lnTo>
                  <a:pt x="17562161" y="0"/>
                </a:lnTo>
                <a:lnTo>
                  <a:pt x="17562161" y="16493796"/>
                </a:lnTo>
                <a:lnTo>
                  <a:pt x="0" y="16493796"/>
                </a:lnTo>
                <a:lnTo>
                  <a:pt x="0" y="0"/>
                </a:lnTo>
                <a:close/>
              </a:path>
            </a:pathLst>
          </a:custGeom>
          <a:blipFill>
            <a:blip r:embed="rId2"/>
            <a:stretch>
              <a:fillRect/>
            </a:stretch>
          </a:blipFill>
        </p:spPr>
        <p:txBody>
          <a:bodyPr/>
          <a:lstStyle/>
          <a:p>
            <a:endParaRPr lang="en-US"/>
          </a:p>
        </p:txBody>
      </p:sp>
      <p:sp>
        <p:nvSpPr>
          <p:cNvPr id="3" name="Freeform 3"/>
          <p:cNvSpPr/>
          <p:nvPr/>
        </p:nvSpPr>
        <p:spPr>
          <a:xfrm>
            <a:off x="-4382132" y="264361"/>
            <a:ext cx="17562161" cy="16493796"/>
          </a:xfrm>
          <a:custGeom>
            <a:avLst/>
            <a:gdLst/>
            <a:ahLst/>
            <a:cxnLst/>
            <a:rect l="l" t="t" r="r" b="b"/>
            <a:pathLst>
              <a:path w="17562161" h="16493796">
                <a:moveTo>
                  <a:pt x="0" y="0"/>
                </a:moveTo>
                <a:lnTo>
                  <a:pt x="17562161" y="0"/>
                </a:lnTo>
                <a:lnTo>
                  <a:pt x="17562161" y="16493796"/>
                </a:lnTo>
                <a:lnTo>
                  <a:pt x="0" y="16493796"/>
                </a:lnTo>
                <a:lnTo>
                  <a:pt x="0" y="0"/>
                </a:lnTo>
                <a:close/>
              </a:path>
            </a:pathLst>
          </a:custGeom>
          <a:blipFill>
            <a:blip r:embed="rId2"/>
            <a:stretch>
              <a:fillRect/>
            </a:stretch>
          </a:blipFill>
        </p:spPr>
        <p:txBody>
          <a:bodyPr/>
          <a:lstStyle/>
          <a:p>
            <a:endParaRPr lang="en-US"/>
          </a:p>
        </p:txBody>
      </p:sp>
      <p:grpSp>
        <p:nvGrpSpPr>
          <p:cNvPr id="4" name="Group 4"/>
          <p:cNvGrpSpPr/>
          <p:nvPr/>
        </p:nvGrpSpPr>
        <p:grpSpPr>
          <a:xfrm>
            <a:off x="16323011" y="264361"/>
            <a:ext cx="3145897" cy="963945"/>
            <a:chOff x="0" y="0"/>
            <a:chExt cx="4194530" cy="1285260"/>
          </a:xfrm>
        </p:grpSpPr>
        <p:sp>
          <p:nvSpPr>
            <p:cNvPr id="5" name="Freeform 5"/>
            <p:cNvSpPr/>
            <p:nvPr/>
          </p:nvSpPr>
          <p:spPr>
            <a:xfrm>
              <a:off x="0" y="0"/>
              <a:ext cx="1338812" cy="1285260"/>
            </a:xfrm>
            <a:custGeom>
              <a:avLst/>
              <a:gdLst/>
              <a:ahLst/>
              <a:cxnLst/>
              <a:rect l="l" t="t" r="r" b="b"/>
              <a:pathLst>
                <a:path w="1338812" h="1285260">
                  <a:moveTo>
                    <a:pt x="0" y="0"/>
                  </a:moveTo>
                  <a:lnTo>
                    <a:pt x="1338812" y="0"/>
                  </a:lnTo>
                  <a:lnTo>
                    <a:pt x="1338812" y="1285260"/>
                  </a:lnTo>
                  <a:lnTo>
                    <a:pt x="0" y="128526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6" name="TextBox 6"/>
            <p:cNvSpPr txBox="1"/>
            <p:nvPr/>
          </p:nvSpPr>
          <p:spPr>
            <a:xfrm>
              <a:off x="1067097" y="585480"/>
              <a:ext cx="3127433" cy="527217"/>
            </a:xfrm>
            <a:prstGeom prst="rect">
              <a:avLst/>
            </a:prstGeom>
          </p:spPr>
          <p:txBody>
            <a:bodyPr lIns="0" tIns="0" rIns="0" bIns="0" rtlCol="0" anchor="t">
              <a:spAutoFit/>
            </a:bodyPr>
            <a:lstStyle/>
            <a:p>
              <a:pPr>
                <a:lnSpc>
                  <a:spcPts val="3244"/>
                </a:lnSpc>
              </a:pPr>
              <a:r>
                <a:rPr lang="en-US" sz="2317" spc="231">
                  <a:solidFill>
                    <a:srgbClr val="C9184A"/>
                  </a:solidFill>
                  <a:latin typeface="Zcool XiaoWei"/>
                </a:rPr>
                <a:t>Mart</a:t>
              </a:r>
            </a:p>
          </p:txBody>
        </p:sp>
        <p:sp>
          <p:nvSpPr>
            <p:cNvPr id="7" name="TextBox 7"/>
            <p:cNvSpPr txBox="1"/>
            <p:nvPr/>
          </p:nvSpPr>
          <p:spPr>
            <a:xfrm>
              <a:off x="1067097" y="185038"/>
              <a:ext cx="3127433" cy="606602"/>
            </a:xfrm>
            <a:prstGeom prst="rect">
              <a:avLst/>
            </a:prstGeom>
          </p:spPr>
          <p:txBody>
            <a:bodyPr lIns="0" tIns="0" rIns="0" bIns="0" rtlCol="0" anchor="t">
              <a:spAutoFit/>
            </a:bodyPr>
            <a:lstStyle/>
            <a:p>
              <a:pPr>
                <a:lnSpc>
                  <a:spcPts val="3834"/>
                </a:lnSpc>
              </a:pPr>
              <a:r>
                <a:rPr lang="en-US" sz="2739">
                  <a:solidFill>
                    <a:srgbClr val="C9184A"/>
                  </a:solidFill>
                  <a:latin typeface="Zcool XiaoWei"/>
                </a:rPr>
                <a:t>AtliQ</a:t>
              </a:r>
            </a:p>
          </p:txBody>
        </p:sp>
      </p:grpSp>
      <p:sp>
        <p:nvSpPr>
          <p:cNvPr id="8" name="Freeform 8"/>
          <p:cNvSpPr/>
          <p:nvPr/>
        </p:nvSpPr>
        <p:spPr>
          <a:xfrm>
            <a:off x="13801527" y="4196026"/>
            <a:ext cx="4094433" cy="5750608"/>
          </a:xfrm>
          <a:custGeom>
            <a:avLst/>
            <a:gdLst/>
            <a:ahLst/>
            <a:cxnLst/>
            <a:rect l="l" t="t" r="r" b="b"/>
            <a:pathLst>
              <a:path w="4094433" h="5750608">
                <a:moveTo>
                  <a:pt x="0" y="0"/>
                </a:moveTo>
                <a:lnTo>
                  <a:pt x="4094432" y="0"/>
                </a:lnTo>
                <a:lnTo>
                  <a:pt x="4094432" y="5750608"/>
                </a:lnTo>
                <a:lnTo>
                  <a:pt x="0" y="5750608"/>
                </a:lnTo>
                <a:lnTo>
                  <a:pt x="0" y="0"/>
                </a:lnTo>
                <a:close/>
              </a:path>
            </a:pathLst>
          </a:custGeom>
          <a:blipFill>
            <a:blip r:embed="rId5"/>
            <a:stretch>
              <a:fillRect/>
            </a:stretch>
          </a:blipFill>
        </p:spPr>
        <p:txBody>
          <a:bodyPr/>
          <a:lstStyle/>
          <a:p>
            <a:endParaRPr lang="en-US"/>
          </a:p>
        </p:txBody>
      </p:sp>
      <p:sp>
        <p:nvSpPr>
          <p:cNvPr id="9" name="Freeform 9"/>
          <p:cNvSpPr/>
          <p:nvPr/>
        </p:nvSpPr>
        <p:spPr>
          <a:xfrm>
            <a:off x="241428" y="264361"/>
            <a:ext cx="3860325" cy="5773507"/>
          </a:xfrm>
          <a:custGeom>
            <a:avLst/>
            <a:gdLst/>
            <a:ahLst/>
            <a:cxnLst/>
            <a:rect l="l" t="t" r="r" b="b"/>
            <a:pathLst>
              <a:path w="3860325" h="5773507">
                <a:moveTo>
                  <a:pt x="0" y="0"/>
                </a:moveTo>
                <a:lnTo>
                  <a:pt x="3860325" y="0"/>
                </a:lnTo>
                <a:lnTo>
                  <a:pt x="3860325" y="5773507"/>
                </a:lnTo>
                <a:lnTo>
                  <a:pt x="0" y="5773507"/>
                </a:lnTo>
                <a:lnTo>
                  <a:pt x="0" y="0"/>
                </a:lnTo>
                <a:close/>
              </a:path>
            </a:pathLst>
          </a:custGeom>
          <a:blipFill>
            <a:blip r:embed="rId6"/>
            <a:stretch>
              <a:fillRect/>
            </a:stretch>
          </a:blipFill>
        </p:spPr>
        <p:txBody>
          <a:bodyPr/>
          <a:lstStyle/>
          <a:p>
            <a:endParaRPr lang="en-US"/>
          </a:p>
        </p:txBody>
      </p:sp>
      <p:sp>
        <p:nvSpPr>
          <p:cNvPr id="10" name="TextBox 10"/>
          <p:cNvSpPr txBox="1"/>
          <p:nvPr/>
        </p:nvSpPr>
        <p:spPr>
          <a:xfrm>
            <a:off x="4398949" y="1142581"/>
            <a:ext cx="12452473" cy="2508653"/>
          </a:xfrm>
          <a:prstGeom prst="rect">
            <a:avLst/>
          </a:prstGeom>
        </p:spPr>
        <p:txBody>
          <a:bodyPr lIns="0" tIns="0" rIns="0" bIns="0" rtlCol="0" anchor="t">
            <a:spAutoFit/>
          </a:bodyPr>
          <a:lstStyle/>
          <a:p>
            <a:pPr marL="573449" lvl="1" indent="-286725">
              <a:lnSpc>
                <a:spcPts val="3984"/>
              </a:lnSpc>
              <a:buFont typeface="Arial"/>
              <a:buChar char="•"/>
            </a:pPr>
            <a:r>
              <a:rPr lang="en-US" sz="2656">
                <a:solidFill>
                  <a:srgbClr val="B244A2"/>
                </a:solidFill>
                <a:latin typeface="TT Chocolates Bold"/>
              </a:rPr>
              <a:t>Madurai </a:t>
            </a:r>
            <a:r>
              <a:rPr lang="en-US" sz="2656">
                <a:solidFill>
                  <a:srgbClr val="B244A2"/>
                </a:solidFill>
                <a:latin typeface="TT Chocolates"/>
              </a:rPr>
              <a:t>store leads with the </a:t>
            </a:r>
            <a:r>
              <a:rPr lang="en-US" sz="2656">
                <a:solidFill>
                  <a:srgbClr val="B244A2"/>
                </a:solidFill>
                <a:latin typeface="TT Chocolates Bold"/>
              </a:rPr>
              <a:t>highest IR%,</a:t>
            </a:r>
            <a:r>
              <a:rPr lang="en-US" sz="2656">
                <a:solidFill>
                  <a:srgbClr val="B244A2"/>
                </a:solidFill>
                <a:latin typeface="TT Chocolates"/>
              </a:rPr>
              <a:t> achieving a remarkable rate of </a:t>
            </a:r>
            <a:r>
              <a:rPr lang="en-US" sz="2656">
                <a:solidFill>
                  <a:srgbClr val="B244A2"/>
                </a:solidFill>
                <a:latin typeface="TT Chocolates Bold"/>
              </a:rPr>
              <a:t>106%</a:t>
            </a:r>
            <a:r>
              <a:rPr lang="en-US" sz="2656">
                <a:solidFill>
                  <a:srgbClr val="B244A2"/>
                </a:solidFill>
                <a:latin typeface="TT Chocolates"/>
              </a:rPr>
              <a:t>. Following closely behind are </a:t>
            </a:r>
            <a:r>
              <a:rPr lang="en-US" sz="2656">
                <a:solidFill>
                  <a:srgbClr val="B244A2"/>
                </a:solidFill>
                <a:latin typeface="TT Chocolates Bold"/>
              </a:rPr>
              <a:t>Mysuru</a:t>
            </a:r>
            <a:r>
              <a:rPr lang="en-US" sz="2656">
                <a:solidFill>
                  <a:srgbClr val="B244A2"/>
                </a:solidFill>
                <a:latin typeface="TT Chocolates"/>
              </a:rPr>
              <a:t> and </a:t>
            </a:r>
            <a:r>
              <a:rPr lang="en-US" sz="2656">
                <a:solidFill>
                  <a:srgbClr val="B244A2"/>
                </a:solidFill>
                <a:latin typeface="TT Chocolates Bold"/>
              </a:rPr>
              <a:t>Bangalore</a:t>
            </a:r>
            <a:r>
              <a:rPr lang="en-US" sz="2656">
                <a:solidFill>
                  <a:srgbClr val="B244A2"/>
                </a:solidFill>
                <a:latin typeface="TT Chocolates"/>
              </a:rPr>
              <a:t> stores, with IR% values of </a:t>
            </a:r>
            <a:r>
              <a:rPr lang="en-US" sz="2656">
                <a:solidFill>
                  <a:srgbClr val="B244A2"/>
                </a:solidFill>
                <a:latin typeface="TT Chocolates Bold"/>
              </a:rPr>
              <a:t>104%</a:t>
            </a:r>
            <a:r>
              <a:rPr lang="en-US" sz="2656">
                <a:solidFill>
                  <a:srgbClr val="B244A2"/>
                </a:solidFill>
                <a:latin typeface="TT Chocolates"/>
              </a:rPr>
              <a:t> and </a:t>
            </a:r>
            <a:r>
              <a:rPr lang="en-US" sz="2656">
                <a:solidFill>
                  <a:srgbClr val="B244A2"/>
                </a:solidFill>
                <a:latin typeface="TT Chocolates Bold"/>
              </a:rPr>
              <a:t>103%</a:t>
            </a:r>
            <a:r>
              <a:rPr lang="en-US" sz="2656">
                <a:solidFill>
                  <a:srgbClr val="B244A2"/>
                </a:solidFill>
                <a:latin typeface="TT Chocolates"/>
              </a:rPr>
              <a:t>, respectively.</a:t>
            </a:r>
          </a:p>
          <a:p>
            <a:pPr marL="573449" lvl="1" indent="-286725">
              <a:lnSpc>
                <a:spcPts val="3984"/>
              </a:lnSpc>
              <a:buFont typeface="Arial"/>
              <a:buChar char="•"/>
            </a:pPr>
            <a:r>
              <a:rPr lang="en-US" sz="2656">
                <a:solidFill>
                  <a:srgbClr val="B244A2"/>
                </a:solidFill>
                <a:latin typeface="TT Chocolates"/>
              </a:rPr>
              <a:t>Among the 10 stores analyzed, there is a varied distribution: 1 Madurai Store, 1 Coimbatore Store, 2 Mysuru Stores, 3 Chennai Stores, and 3 Bangalore Stores.</a:t>
            </a:r>
          </a:p>
        </p:txBody>
      </p:sp>
      <p:sp>
        <p:nvSpPr>
          <p:cNvPr id="11" name="TextBox 11"/>
          <p:cNvSpPr txBox="1"/>
          <p:nvPr/>
        </p:nvSpPr>
        <p:spPr>
          <a:xfrm>
            <a:off x="1028700" y="6543461"/>
            <a:ext cx="12452473" cy="3013478"/>
          </a:xfrm>
          <a:prstGeom prst="rect">
            <a:avLst/>
          </a:prstGeom>
        </p:spPr>
        <p:txBody>
          <a:bodyPr lIns="0" tIns="0" rIns="0" bIns="0" rtlCol="0" anchor="t">
            <a:spAutoFit/>
          </a:bodyPr>
          <a:lstStyle/>
          <a:p>
            <a:pPr marL="573449" lvl="1" indent="-286725">
              <a:lnSpc>
                <a:spcPts val="3984"/>
              </a:lnSpc>
              <a:buFont typeface="Arial"/>
              <a:buChar char="•"/>
            </a:pPr>
            <a:r>
              <a:rPr lang="en-US" sz="2656">
                <a:solidFill>
                  <a:srgbClr val="B244A2"/>
                </a:solidFill>
                <a:latin typeface="TT Chocolates"/>
              </a:rPr>
              <a:t>On the other end of the spectrum, </a:t>
            </a:r>
            <a:r>
              <a:rPr lang="en-US" sz="2656">
                <a:solidFill>
                  <a:srgbClr val="B244A2"/>
                </a:solidFill>
                <a:latin typeface="TT Chocolates Bold"/>
              </a:rPr>
              <a:t>Mysuru</a:t>
            </a:r>
            <a:r>
              <a:rPr lang="en-US" sz="2656">
                <a:solidFill>
                  <a:srgbClr val="B244A2"/>
                </a:solidFill>
                <a:latin typeface="TT Chocolates"/>
              </a:rPr>
              <a:t> Store records the</a:t>
            </a:r>
            <a:r>
              <a:rPr lang="en-US" sz="2656">
                <a:solidFill>
                  <a:srgbClr val="B244A2"/>
                </a:solidFill>
                <a:latin typeface="TT Chocolates Bold"/>
              </a:rPr>
              <a:t> lowest IR%</a:t>
            </a:r>
            <a:r>
              <a:rPr lang="en-US" sz="2656">
                <a:solidFill>
                  <a:srgbClr val="B244A2"/>
                </a:solidFill>
                <a:latin typeface="TT Chocolates"/>
              </a:rPr>
              <a:t> at </a:t>
            </a:r>
            <a:r>
              <a:rPr lang="en-US" sz="2656">
                <a:solidFill>
                  <a:srgbClr val="B244A2"/>
                </a:solidFill>
                <a:latin typeface="TT Chocolates Bold"/>
              </a:rPr>
              <a:t>39.4%</a:t>
            </a:r>
            <a:r>
              <a:rPr lang="en-US" sz="2656">
                <a:solidFill>
                  <a:srgbClr val="B244A2"/>
                </a:solidFill>
                <a:latin typeface="TT Chocolates"/>
              </a:rPr>
              <a:t>, with </a:t>
            </a:r>
            <a:r>
              <a:rPr lang="en-US" sz="2656">
                <a:solidFill>
                  <a:srgbClr val="B244A2"/>
                </a:solidFill>
                <a:latin typeface="TT Chocolates Bold"/>
              </a:rPr>
              <a:t>Chennai</a:t>
            </a:r>
            <a:r>
              <a:rPr lang="en-US" sz="2656">
                <a:solidFill>
                  <a:srgbClr val="B244A2"/>
                </a:solidFill>
                <a:latin typeface="TT Chocolates"/>
              </a:rPr>
              <a:t> and </a:t>
            </a:r>
            <a:r>
              <a:rPr lang="en-US" sz="2656">
                <a:solidFill>
                  <a:srgbClr val="B244A2"/>
                </a:solidFill>
                <a:latin typeface="TT Chocolates Bold"/>
              </a:rPr>
              <a:t>Hyderabad</a:t>
            </a:r>
            <a:r>
              <a:rPr lang="en-US" sz="2656">
                <a:solidFill>
                  <a:srgbClr val="B244A2"/>
                </a:solidFill>
                <a:latin typeface="TT Chocolates"/>
              </a:rPr>
              <a:t> Stores trailing closely behind with IR% values of </a:t>
            </a:r>
            <a:r>
              <a:rPr lang="en-US" sz="2656">
                <a:solidFill>
                  <a:srgbClr val="B244A2"/>
                </a:solidFill>
                <a:latin typeface="TT Chocolates Bold"/>
              </a:rPr>
              <a:t>45% </a:t>
            </a:r>
            <a:r>
              <a:rPr lang="en-US" sz="2656">
                <a:solidFill>
                  <a:srgbClr val="B244A2"/>
                </a:solidFill>
                <a:latin typeface="TT Chocolates"/>
              </a:rPr>
              <a:t>and </a:t>
            </a:r>
            <a:r>
              <a:rPr lang="en-US" sz="2656">
                <a:solidFill>
                  <a:srgbClr val="B244A2"/>
                </a:solidFill>
                <a:latin typeface="TT Chocolates Bold"/>
              </a:rPr>
              <a:t>46%</a:t>
            </a:r>
            <a:r>
              <a:rPr lang="en-US" sz="2656">
                <a:solidFill>
                  <a:srgbClr val="B244A2"/>
                </a:solidFill>
                <a:latin typeface="TT Chocolates"/>
              </a:rPr>
              <a:t>, respectively.</a:t>
            </a:r>
          </a:p>
          <a:p>
            <a:pPr marL="573449" lvl="1" indent="-286725">
              <a:lnSpc>
                <a:spcPts val="3984"/>
              </a:lnSpc>
              <a:buFont typeface="Arial"/>
              <a:buChar char="•"/>
            </a:pPr>
            <a:r>
              <a:rPr lang="en-US" sz="2656">
                <a:solidFill>
                  <a:srgbClr val="B244A2"/>
                </a:solidFill>
                <a:latin typeface="TT Chocolates"/>
              </a:rPr>
              <a:t>Among the bottom-performing stores, there is a diverse representation: 2 Vishakhapatnam Stores, 2 Hyderabad Stores, 1 Chennai Store, 2 Mysuru Stores, 1 Mangalore Store, 1 Coimbatore Store, and 1 Bangalore Store.</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405300" y="-9422466"/>
            <a:ext cx="17562161" cy="16493796"/>
          </a:xfrm>
          <a:custGeom>
            <a:avLst/>
            <a:gdLst/>
            <a:ahLst/>
            <a:cxnLst/>
            <a:rect l="l" t="t" r="r" b="b"/>
            <a:pathLst>
              <a:path w="17562161" h="16493796">
                <a:moveTo>
                  <a:pt x="0" y="0"/>
                </a:moveTo>
                <a:lnTo>
                  <a:pt x="17562161" y="0"/>
                </a:lnTo>
                <a:lnTo>
                  <a:pt x="17562161" y="16493796"/>
                </a:lnTo>
                <a:lnTo>
                  <a:pt x="0" y="16493796"/>
                </a:lnTo>
                <a:lnTo>
                  <a:pt x="0" y="0"/>
                </a:lnTo>
                <a:close/>
              </a:path>
            </a:pathLst>
          </a:custGeom>
          <a:blipFill>
            <a:blip r:embed="rId2"/>
            <a:stretch>
              <a:fillRect/>
            </a:stretch>
          </a:blipFill>
        </p:spPr>
        <p:txBody>
          <a:bodyPr/>
          <a:lstStyle/>
          <a:p>
            <a:endParaRPr lang="en-US"/>
          </a:p>
        </p:txBody>
      </p:sp>
      <p:sp>
        <p:nvSpPr>
          <p:cNvPr id="3" name="Freeform 3"/>
          <p:cNvSpPr/>
          <p:nvPr/>
        </p:nvSpPr>
        <p:spPr>
          <a:xfrm>
            <a:off x="-4382132" y="264361"/>
            <a:ext cx="17562161" cy="16493796"/>
          </a:xfrm>
          <a:custGeom>
            <a:avLst/>
            <a:gdLst/>
            <a:ahLst/>
            <a:cxnLst/>
            <a:rect l="l" t="t" r="r" b="b"/>
            <a:pathLst>
              <a:path w="17562161" h="16493796">
                <a:moveTo>
                  <a:pt x="0" y="0"/>
                </a:moveTo>
                <a:lnTo>
                  <a:pt x="17562161" y="0"/>
                </a:lnTo>
                <a:lnTo>
                  <a:pt x="17562161" y="16493796"/>
                </a:lnTo>
                <a:lnTo>
                  <a:pt x="0" y="16493796"/>
                </a:lnTo>
                <a:lnTo>
                  <a:pt x="0" y="0"/>
                </a:lnTo>
                <a:close/>
              </a:path>
            </a:pathLst>
          </a:custGeom>
          <a:blipFill>
            <a:blip r:embed="rId2"/>
            <a:stretch>
              <a:fillRect/>
            </a:stretch>
          </a:blipFill>
        </p:spPr>
        <p:txBody>
          <a:bodyPr/>
          <a:lstStyle/>
          <a:p>
            <a:endParaRPr lang="en-US"/>
          </a:p>
        </p:txBody>
      </p:sp>
      <p:grpSp>
        <p:nvGrpSpPr>
          <p:cNvPr id="4" name="Group 4"/>
          <p:cNvGrpSpPr/>
          <p:nvPr/>
        </p:nvGrpSpPr>
        <p:grpSpPr>
          <a:xfrm>
            <a:off x="16323011" y="264361"/>
            <a:ext cx="3145897" cy="963945"/>
            <a:chOff x="0" y="0"/>
            <a:chExt cx="4194530" cy="1285260"/>
          </a:xfrm>
        </p:grpSpPr>
        <p:sp>
          <p:nvSpPr>
            <p:cNvPr id="5" name="Freeform 5"/>
            <p:cNvSpPr/>
            <p:nvPr/>
          </p:nvSpPr>
          <p:spPr>
            <a:xfrm>
              <a:off x="0" y="0"/>
              <a:ext cx="1338812" cy="1285260"/>
            </a:xfrm>
            <a:custGeom>
              <a:avLst/>
              <a:gdLst/>
              <a:ahLst/>
              <a:cxnLst/>
              <a:rect l="l" t="t" r="r" b="b"/>
              <a:pathLst>
                <a:path w="1338812" h="1285260">
                  <a:moveTo>
                    <a:pt x="0" y="0"/>
                  </a:moveTo>
                  <a:lnTo>
                    <a:pt x="1338812" y="0"/>
                  </a:lnTo>
                  <a:lnTo>
                    <a:pt x="1338812" y="1285260"/>
                  </a:lnTo>
                  <a:lnTo>
                    <a:pt x="0" y="128526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6" name="TextBox 6"/>
            <p:cNvSpPr txBox="1"/>
            <p:nvPr/>
          </p:nvSpPr>
          <p:spPr>
            <a:xfrm>
              <a:off x="1067097" y="585480"/>
              <a:ext cx="3127433" cy="527217"/>
            </a:xfrm>
            <a:prstGeom prst="rect">
              <a:avLst/>
            </a:prstGeom>
          </p:spPr>
          <p:txBody>
            <a:bodyPr lIns="0" tIns="0" rIns="0" bIns="0" rtlCol="0" anchor="t">
              <a:spAutoFit/>
            </a:bodyPr>
            <a:lstStyle/>
            <a:p>
              <a:pPr>
                <a:lnSpc>
                  <a:spcPts val="3244"/>
                </a:lnSpc>
              </a:pPr>
              <a:r>
                <a:rPr lang="en-US" sz="2317" spc="231">
                  <a:solidFill>
                    <a:srgbClr val="C9184A"/>
                  </a:solidFill>
                  <a:latin typeface="Zcool XiaoWei"/>
                </a:rPr>
                <a:t>Mart</a:t>
              </a:r>
            </a:p>
          </p:txBody>
        </p:sp>
        <p:sp>
          <p:nvSpPr>
            <p:cNvPr id="7" name="TextBox 7"/>
            <p:cNvSpPr txBox="1"/>
            <p:nvPr/>
          </p:nvSpPr>
          <p:spPr>
            <a:xfrm>
              <a:off x="1067097" y="185038"/>
              <a:ext cx="3127433" cy="606602"/>
            </a:xfrm>
            <a:prstGeom prst="rect">
              <a:avLst/>
            </a:prstGeom>
          </p:spPr>
          <p:txBody>
            <a:bodyPr lIns="0" tIns="0" rIns="0" bIns="0" rtlCol="0" anchor="t">
              <a:spAutoFit/>
            </a:bodyPr>
            <a:lstStyle/>
            <a:p>
              <a:pPr>
                <a:lnSpc>
                  <a:spcPts val="3834"/>
                </a:lnSpc>
              </a:pPr>
              <a:r>
                <a:rPr lang="en-US" sz="2739">
                  <a:solidFill>
                    <a:srgbClr val="C9184A"/>
                  </a:solidFill>
                  <a:latin typeface="Zcool XiaoWei"/>
                </a:rPr>
                <a:t>AtliQ</a:t>
              </a:r>
            </a:p>
          </p:txBody>
        </p:sp>
      </p:grpSp>
      <p:sp>
        <p:nvSpPr>
          <p:cNvPr id="8" name="Freeform 8"/>
          <p:cNvSpPr/>
          <p:nvPr/>
        </p:nvSpPr>
        <p:spPr>
          <a:xfrm>
            <a:off x="381398" y="1228306"/>
            <a:ext cx="9145353" cy="3722095"/>
          </a:xfrm>
          <a:custGeom>
            <a:avLst/>
            <a:gdLst/>
            <a:ahLst/>
            <a:cxnLst/>
            <a:rect l="l" t="t" r="r" b="b"/>
            <a:pathLst>
              <a:path w="9145353" h="3722095">
                <a:moveTo>
                  <a:pt x="0" y="0"/>
                </a:moveTo>
                <a:lnTo>
                  <a:pt x="9145354" y="0"/>
                </a:lnTo>
                <a:lnTo>
                  <a:pt x="9145354" y="3722095"/>
                </a:lnTo>
                <a:lnTo>
                  <a:pt x="0" y="3722095"/>
                </a:lnTo>
                <a:lnTo>
                  <a:pt x="0" y="0"/>
                </a:lnTo>
                <a:close/>
              </a:path>
            </a:pathLst>
          </a:custGeom>
          <a:blipFill>
            <a:blip r:embed="rId5"/>
            <a:stretch>
              <a:fillRect/>
            </a:stretch>
          </a:blipFill>
        </p:spPr>
        <p:txBody>
          <a:bodyPr/>
          <a:lstStyle/>
          <a:p>
            <a:endParaRPr lang="en-US"/>
          </a:p>
        </p:txBody>
      </p:sp>
      <p:sp>
        <p:nvSpPr>
          <p:cNvPr id="9" name="Freeform 9"/>
          <p:cNvSpPr/>
          <p:nvPr/>
        </p:nvSpPr>
        <p:spPr>
          <a:xfrm>
            <a:off x="381398" y="5460964"/>
            <a:ext cx="9145353" cy="3797336"/>
          </a:xfrm>
          <a:custGeom>
            <a:avLst/>
            <a:gdLst/>
            <a:ahLst/>
            <a:cxnLst/>
            <a:rect l="l" t="t" r="r" b="b"/>
            <a:pathLst>
              <a:path w="9145353" h="3797336">
                <a:moveTo>
                  <a:pt x="0" y="0"/>
                </a:moveTo>
                <a:lnTo>
                  <a:pt x="9145354" y="0"/>
                </a:lnTo>
                <a:lnTo>
                  <a:pt x="9145354" y="3797336"/>
                </a:lnTo>
                <a:lnTo>
                  <a:pt x="0" y="3797336"/>
                </a:lnTo>
                <a:lnTo>
                  <a:pt x="0" y="0"/>
                </a:lnTo>
                <a:close/>
              </a:path>
            </a:pathLst>
          </a:custGeom>
          <a:blipFill>
            <a:blip r:embed="rId6"/>
            <a:stretch>
              <a:fillRect/>
            </a:stretch>
          </a:blipFill>
        </p:spPr>
        <p:txBody>
          <a:bodyPr/>
          <a:lstStyle/>
          <a:p>
            <a:endParaRPr lang="en-US"/>
          </a:p>
        </p:txBody>
      </p:sp>
      <p:sp>
        <p:nvSpPr>
          <p:cNvPr id="10" name="TextBox 10"/>
          <p:cNvSpPr txBox="1"/>
          <p:nvPr/>
        </p:nvSpPr>
        <p:spPr>
          <a:xfrm>
            <a:off x="9726156" y="1539752"/>
            <a:ext cx="8169803" cy="3013478"/>
          </a:xfrm>
          <a:prstGeom prst="rect">
            <a:avLst/>
          </a:prstGeom>
        </p:spPr>
        <p:txBody>
          <a:bodyPr lIns="0" tIns="0" rIns="0" bIns="0" rtlCol="0" anchor="t">
            <a:spAutoFit/>
          </a:bodyPr>
          <a:lstStyle/>
          <a:p>
            <a:pPr marL="573449" lvl="1" indent="-286725">
              <a:lnSpc>
                <a:spcPts val="3984"/>
              </a:lnSpc>
              <a:buFont typeface="Arial"/>
              <a:buChar char="•"/>
            </a:pPr>
            <a:r>
              <a:rPr lang="en-US" sz="2656">
                <a:solidFill>
                  <a:srgbClr val="B244A2"/>
                </a:solidFill>
                <a:latin typeface="TT Chocolates Bold"/>
              </a:rPr>
              <a:t>Diwali</a:t>
            </a:r>
            <a:r>
              <a:rPr lang="en-US" sz="2656">
                <a:solidFill>
                  <a:srgbClr val="B244A2"/>
                </a:solidFill>
                <a:latin typeface="TT Chocolates"/>
              </a:rPr>
              <a:t> promotions have proven to be more lucrative in terms of generating incremental </a:t>
            </a:r>
            <a:r>
              <a:rPr lang="en-US" sz="2656">
                <a:solidFill>
                  <a:srgbClr val="B244A2"/>
                </a:solidFill>
                <a:latin typeface="TT Chocolates Bold"/>
              </a:rPr>
              <a:t>revenue</a:t>
            </a:r>
            <a:r>
              <a:rPr lang="en-US" sz="2656">
                <a:solidFill>
                  <a:srgbClr val="B244A2"/>
                </a:solidFill>
                <a:latin typeface="TT Chocolates"/>
              </a:rPr>
              <a:t> compared to Sankranti promotions.</a:t>
            </a:r>
          </a:p>
          <a:p>
            <a:pPr marL="573449" lvl="1" indent="-286725">
              <a:lnSpc>
                <a:spcPts val="3984"/>
              </a:lnSpc>
              <a:buFont typeface="Arial"/>
              <a:buChar char="•"/>
            </a:pPr>
            <a:r>
              <a:rPr lang="en-US" sz="2656">
                <a:solidFill>
                  <a:srgbClr val="B244A2"/>
                </a:solidFill>
                <a:latin typeface="TT Chocolates"/>
              </a:rPr>
              <a:t>Conversely, </a:t>
            </a:r>
            <a:r>
              <a:rPr lang="en-US" sz="2656">
                <a:solidFill>
                  <a:srgbClr val="B244A2"/>
                </a:solidFill>
                <a:latin typeface="TT Chocolates Bold"/>
              </a:rPr>
              <a:t>Sankranti</a:t>
            </a:r>
            <a:r>
              <a:rPr lang="en-US" sz="2656">
                <a:solidFill>
                  <a:srgbClr val="B244A2"/>
                </a:solidFill>
                <a:latin typeface="TT Chocolates"/>
              </a:rPr>
              <a:t> promotions have resulted in a </a:t>
            </a:r>
            <a:r>
              <a:rPr lang="en-US" sz="2656">
                <a:solidFill>
                  <a:srgbClr val="B244A2"/>
                </a:solidFill>
                <a:latin typeface="TT Chocolates Bold"/>
              </a:rPr>
              <a:t>higher quantity</a:t>
            </a:r>
            <a:r>
              <a:rPr lang="en-US" sz="2656">
                <a:solidFill>
                  <a:srgbClr val="B244A2"/>
                </a:solidFill>
                <a:latin typeface="TT Chocolates"/>
              </a:rPr>
              <a:t> of products sold compared to Diwali promotions.</a:t>
            </a:r>
          </a:p>
        </p:txBody>
      </p:sp>
      <p:sp>
        <p:nvSpPr>
          <p:cNvPr id="11" name="TextBox 11"/>
          <p:cNvSpPr txBox="1"/>
          <p:nvPr/>
        </p:nvSpPr>
        <p:spPr>
          <a:xfrm>
            <a:off x="9726156" y="5375239"/>
            <a:ext cx="8169803" cy="3013478"/>
          </a:xfrm>
          <a:prstGeom prst="rect">
            <a:avLst/>
          </a:prstGeom>
        </p:spPr>
        <p:txBody>
          <a:bodyPr lIns="0" tIns="0" rIns="0" bIns="0" rtlCol="0" anchor="t">
            <a:spAutoFit/>
          </a:bodyPr>
          <a:lstStyle/>
          <a:p>
            <a:pPr marL="573449" lvl="1" indent="-286725">
              <a:lnSpc>
                <a:spcPts val="3984"/>
              </a:lnSpc>
              <a:buFont typeface="Arial"/>
              <a:buChar char="•"/>
            </a:pPr>
            <a:r>
              <a:rPr lang="en-US" sz="2656">
                <a:solidFill>
                  <a:srgbClr val="B244A2"/>
                </a:solidFill>
                <a:latin typeface="TT Chocolates"/>
              </a:rPr>
              <a:t>Regions such as </a:t>
            </a:r>
            <a:r>
              <a:rPr lang="en-US" sz="2656">
                <a:solidFill>
                  <a:srgbClr val="B244A2"/>
                </a:solidFill>
                <a:latin typeface="TT Chocolates Bold"/>
              </a:rPr>
              <a:t>Bengaluru</a:t>
            </a:r>
            <a:r>
              <a:rPr lang="en-US" sz="2656">
                <a:solidFill>
                  <a:srgbClr val="B244A2"/>
                </a:solidFill>
                <a:latin typeface="TT Chocolates"/>
              </a:rPr>
              <a:t>, </a:t>
            </a:r>
            <a:r>
              <a:rPr lang="en-US" sz="2656">
                <a:solidFill>
                  <a:srgbClr val="B244A2"/>
                </a:solidFill>
                <a:latin typeface="TT Chocolates Bold"/>
              </a:rPr>
              <a:t>Chennai</a:t>
            </a:r>
            <a:r>
              <a:rPr lang="en-US" sz="2656">
                <a:solidFill>
                  <a:srgbClr val="B244A2"/>
                </a:solidFill>
                <a:latin typeface="TT Chocolates"/>
              </a:rPr>
              <a:t>, and </a:t>
            </a:r>
            <a:r>
              <a:rPr lang="en-US" sz="2656">
                <a:solidFill>
                  <a:srgbClr val="B244A2"/>
                </a:solidFill>
                <a:latin typeface="TT Chocolates Bold"/>
              </a:rPr>
              <a:t>Hyderabad</a:t>
            </a:r>
            <a:r>
              <a:rPr lang="en-US" sz="2656">
                <a:solidFill>
                  <a:srgbClr val="B244A2"/>
                </a:solidFill>
                <a:latin typeface="TT Chocolates"/>
              </a:rPr>
              <a:t> have demonstrated </a:t>
            </a:r>
            <a:r>
              <a:rPr lang="en-US" sz="2656">
                <a:solidFill>
                  <a:srgbClr val="B244A2"/>
                </a:solidFill>
                <a:latin typeface="TT Chocolates Bold"/>
              </a:rPr>
              <a:t>strong</a:t>
            </a:r>
            <a:r>
              <a:rPr lang="en-US" sz="2656">
                <a:solidFill>
                  <a:srgbClr val="B244A2"/>
                </a:solidFill>
                <a:latin typeface="TT Chocolates"/>
              </a:rPr>
              <a:t> performance in both </a:t>
            </a:r>
            <a:r>
              <a:rPr lang="en-US" sz="2656">
                <a:solidFill>
                  <a:srgbClr val="B244A2"/>
                </a:solidFill>
                <a:latin typeface="TT Chocolates Bold"/>
              </a:rPr>
              <a:t>revenue</a:t>
            </a:r>
            <a:r>
              <a:rPr lang="en-US" sz="2656">
                <a:solidFill>
                  <a:srgbClr val="B244A2"/>
                </a:solidFill>
                <a:latin typeface="TT Chocolates"/>
              </a:rPr>
              <a:t> generation and </a:t>
            </a:r>
            <a:r>
              <a:rPr lang="en-US" sz="2656">
                <a:solidFill>
                  <a:srgbClr val="B244A2"/>
                </a:solidFill>
                <a:latin typeface="TT Chocolates Bold"/>
              </a:rPr>
              <a:t>sold units</a:t>
            </a:r>
            <a:r>
              <a:rPr lang="en-US" sz="2656">
                <a:solidFill>
                  <a:srgbClr val="B244A2"/>
                </a:solidFill>
                <a:latin typeface="TT Chocolates"/>
              </a:rPr>
              <a:t>.</a:t>
            </a:r>
          </a:p>
          <a:p>
            <a:pPr marL="573449" lvl="1" indent="-286725">
              <a:lnSpc>
                <a:spcPts val="3984"/>
              </a:lnSpc>
              <a:buFont typeface="Arial"/>
              <a:buChar char="•"/>
            </a:pPr>
            <a:r>
              <a:rPr lang="en-US" sz="2656">
                <a:solidFill>
                  <a:srgbClr val="B244A2"/>
                </a:solidFill>
                <a:latin typeface="TT Chocolates"/>
              </a:rPr>
              <a:t>In contrast, regions including </a:t>
            </a:r>
            <a:r>
              <a:rPr lang="en-US" sz="2656">
                <a:solidFill>
                  <a:srgbClr val="B244A2"/>
                </a:solidFill>
                <a:latin typeface="TT Chocolates Bold"/>
              </a:rPr>
              <a:t>Mangalore</a:t>
            </a:r>
            <a:r>
              <a:rPr lang="en-US" sz="2656">
                <a:solidFill>
                  <a:srgbClr val="B244A2"/>
                </a:solidFill>
                <a:latin typeface="TT Chocolates"/>
              </a:rPr>
              <a:t>, </a:t>
            </a:r>
            <a:r>
              <a:rPr lang="en-US" sz="2656">
                <a:solidFill>
                  <a:srgbClr val="B244A2"/>
                </a:solidFill>
                <a:latin typeface="TT Chocolates Bold"/>
              </a:rPr>
              <a:t>Vijayawada</a:t>
            </a:r>
            <a:r>
              <a:rPr lang="en-US" sz="2656">
                <a:solidFill>
                  <a:srgbClr val="B244A2"/>
                </a:solidFill>
                <a:latin typeface="TT Chocolates"/>
              </a:rPr>
              <a:t>, and </a:t>
            </a:r>
            <a:r>
              <a:rPr lang="en-US" sz="2656">
                <a:solidFill>
                  <a:srgbClr val="B244A2"/>
                </a:solidFill>
                <a:latin typeface="TT Chocolates Bold"/>
              </a:rPr>
              <a:t>Trivandrum</a:t>
            </a:r>
            <a:r>
              <a:rPr lang="en-US" sz="2656">
                <a:solidFill>
                  <a:srgbClr val="B244A2"/>
                </a:solidFill>
                <a:latin typeface="TT Chocolates"/>
              </a:rPr>
              <a:t> have experienced </a:t>
            </a:r>
            <a:r>
              <a:rPr lang="en-US" sz="2656">
                <a:solidFill>
                  <a:srgbClr val="B244A2"/>
                </a:solidFill>
                <a:latin typeface="TT Chocolates Bold"/>
              </a:rPr>
              <a:t>subpar</a:t>
            </a:r>
            <a:r>
              <a:rPr lang="en-US" sz="2656">
                <a:solidFill>
                  <a:srgbClr val="B244A2"/>
                </a:solidFill>
                <a:latin typeface="TT Chocolates"/>
              </a:rPr>
              <a:t> performance in both </a:t>
            </a:r>
            <a:r>
              <a:rPr lang="en-US" sz="2656">
                <a:solidFill>
                  <a:srgbClr val="B244A2"/>
                </a:solidFill>
                <a:latin typeface="TT Chocolates Bold"/>
              </a:rPr>
              <a:t>revenue</a:t>
            </a:r>
            <a:r>
              <a:rPr lang="en-US" sz="2656">
                <a:solidFill>
                  <a:srgbClr val="B244A2"/>
                </a:solidFill>
                <a:latin typeface="TT Chocolates"/>
              </a:rPr>
              <a:t> and </a:t>
            </a:r>
            <a:r>
              <a:rPr lang="en-US" sz="2656">
                <a:solidFill>
                  <a:srgbClr val="B244A2"/>
                </a:solidFill>
                <a:latin typeface="TT Chocolates Bold"/>
              </a:rPr>
              <a:t>sold units</a:t>
            </a:r>
            <a:r>
              <a:rPr lang="en-US" sz="2656">
                <a:solidFill>
                  <a:srgbClr val="B244A2"/>
                </a:solidFill>
                <a:latin typeface="TT Chocolates"/>
              </a:rPr>
              <a:t>.</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DF2F2"/>
        </a:solidFill>
        <a:effectLst/>
      </p:bgPr>
    </p:bg>
    <p:spTree>
      <p:nvGrpSpPr>
        <p:cNvPr id="1" name=""/>
        <p:cNvGrpSpPr/>
        <p:nvPr/>
      </p:nvGrpSpPr>
      <p:grpSpPr>
        <a:xfrm>
          <a:off x="0" y="0"/>
          <a:ext cx="0" cy="0"/>
          <a:chOff x="0" y="0"/>
          <a:chExt cx="0" cy="0"/>
        </a:xfrm>
      </p:grpSpPr>
      <p:sp>
        <p:nvSpPr>
          <p:cNvPr id="2" name="Freeform 2"/>
          <p:cNvSpPr/>
          <p:nvPr/>
        </p:nvSpPr>
        <p:spPr>
          <a:xfrm>
            <a:off x="-4070178" y="-4675432"/>
            <a:ext cx="12965360" cy="12236058"/>
          </a:xfrm>
          <a:custGeom>
            <a:avLst/>
            <a:gdLst/>
            <a:ahLst/>
            <a:cxnLst/>
            <a:rect l="l" t="t" r="r" b="b"/>
            <a:pathLst>
              <a:path w="12965360" h="12236058">
                <a:moveTo>
                  <a:pt x="0" y="0"/>
                </a:moveTo>
                <a:lnTo>
                  <a:pt x="12965360" y="0"/>
                </a:lnTo>
                <a:lnTo>
                  <a:pt x="12965360" y="12236058"/>
                </a:lnTo>
                <a:lnTo>
                  <a:pt x="0" y="12236058"/>
                </a:lnTo>
                <a:lnTo>
                  <a:pt x="0" y="0"/>
                </a:lnTo>
                <a:close/>
              </a:path>
            </a:pathLst>
          </a:custGeom>
          <a:blipFill>
            <a:blip r:embed="rId2"/>
            <a:stretch>
              <a:fillRect/>
            </a:stretch>
          </a:blipFill>
        </p:spPr>
        <p:txBody>
          <a:bodyPr/>
          <a:lstStyle/>
          <a:p>
            <a:endParaRPr lang="en-US"/>
          </a:p>
        </p:txBody>
      </p:sp>
      <p:sp>
        <p:nvSpPr>
          <p:cNvPr id="3" name="Freeform 3"/>
          <p:cNvSpPr/>
          <p:nvPr/>
        </p:nvSpPr>
        <p:spPr>
          <a:xfrm>
            <a:off x="11165760" y="3113469"/>
            <a:ext cx="12113698" cy="11376781"/>
          </a:xfrm>
          <a:custGeom>
            <a:avLst/>
            <a:gdLst/>
            <a:ahLst/>
            <a:cxnLst/>
            <a:rect l="l" t="t" r="r" b="b"/>
            <a:pathLst>
              <a:path w="12113698" h="11376781">
                <a:moveTo>
                  <a:pt x="0" y="0"/>
                </a:moveTo>
                <a:lnTo>
                  <a:pt x="12113698" y="0"/>
                </a:lnTo>
                <a:lnTo>
                  <a:pt x="12113698" y="11376782"/>
                </a:lnTo>
                <a:lnTo>
                  <a:pt x="0" y="11376782"/>
                </a:lnTo>
                <a:lnTo>
                  <a:pt x="0" y="0"/>
                </a:lnTo>
                <a:close/>
              </a:path>
            </a:pathLst>
          </a:custGeom>
          <a:blipFill>
            <a:blip r:embed="rId3"/>
            <a:stretch>
              <a:fillRect/>
            </a:stretch>
          </a:blipFill>
        </p:spPr>
        <p:txBody>
          <a:bodyPr/>
          <a:lstStyle/>
          <a:p>
            <a:endParaRPr lang="en-US"/>
          </a:p>
        </p:txBody>
      </p:sp>
      <p:sp>
        <p:nvSpPr>
          <p:cNvPr id="4" name="TextBox 4"/>
          <p:cNvSpPr txBox="1"/>
          <p:nvPr/>
        </p:nvSpPr>
        <p:spPr>
          <a:xfrm>
            <a:off x="1398214" y="3370644"/>
            <a:ext cx="15491571" cy="2740840"/>
          </a:xfrm>
          <a:prstGeom prst="rect">
            <a:avLst/>
          </a:prstGeom>
        </p:spPr>
        <p:txBody>
          <a:bodyPr lIns="0" tIns="0" rIns="0" bIns="0" rtlCol="0" anchor="t">
            <a:spAutoFit/>
          </a:bodyPr>
          <a:lstStyle/>
          <a:p>
            <a:pPr algn="ctr">
              <a:lnSpc>
                <a:spcPts val="10474"/>
              </a:lnSpc>
            </a:pPr>
            <a:r>
              <a:rPr lang="en-US" sz="11025">
                <a:solidFill>
                  <a:srgbClr val="B244A2"/>
                </a:solidFill>
                <a:latin typeface="TT Drugs Bold"/>
              </a:rPr>
              <a:t>AtliQ Mart Promotion: Sales Analysis</a:t>
            </a:r>
          </a:p>
        </p:txBody>
      </p:sp>
      <p:sp>
        <p:nvSpPr>
          <p:cNvPr id="5" name="TextBox 5"/>
          <p:cNvSpPr txBox="1"/>
          <p:nvPr/>
        </p:nvSpPr>
        <p:spPr>
          <a:xfrm>
            <a:off x="3929978" y="8529905"/>
            <a:ext cx="4047463" cy="271955"/>
          </a:xfrm>
          <a:prstGeom prst="rect">
            <a:avLst/>
          </a:prstGeom>
        </p:spPr>
        <p:txBody>
          <a:bodyPr lIns="0" tIns="0" rIns="0" bIns="0" rtlCol="0" anchor="t">
            <a:spAutoFit/>
          </a:bodyPr>
          <a:lstStyle/>
          <a:p>
            <a:pPr algn="just">
              <a:lnSpc>
                <a:spcPts val="2081"/>
              </a:lnSpc>
            </a:pPr>
            <a:r>
              <a:rPr lang="en-US" sz="2081">
                <a:solidFill>
                  <a:srgbClr val="B244A2"/>
                </a:solidFill>
                <a:latin typeface="TT Drugs"/>
              </a:rPr>
              <a:t>Presented By: Pavani Bachina</a:t>
            </a:r>
          </a:p>
        </p:txBody>
      </p:sp>
      <p:sp>
        <p:nvSpPr>
          <p:cNvPr id="6" name="TextBox 6"/>
          <p:cNvSpPr txBox="1"/>
          <p:nvPr/>
        </p:nvSpPr>
        <p:spPr>
          <a:xfrm>
            <a:off x="8751960" y="8529905"/>
            <a:ext cx="5639216" cy="271955"/>
          </a:xfrm>
          <a:prstGeom prst="rect">
            <a:avLst/>
          </a:prstGeom>
        </p:spPr>
        <p:txBody>
          <a:bodyPr lIns="0" tIns="0" rIns="0" bIns="0" rtlCol="0" anchor="t">
            <a:spAutoFit/>
          </a:bodyPr>
          <a:lstStyle/>
          <a:p>
            <a:pPr algn="r">
              <a:lnSpc>
                <a:spcPts val="2081"/>
              </a:lnSpc>
            </a:pPr>
            <a:r>
              <a:rPr lang="en-US" sz="2081">
                <a:solidFill>
                  <a:srgbClr val="B244A2"/>
                </a:solidFill>
                <a:latin typeface="TT Drugs"/>
              </a:rPr>
              <a:t>Presented To: Sales Director</a:t>
            </a:r>
          </a:p>
        </p:txBody>
      </p:sp>
      <p:grpSp>
        <p:nvGrpSpPr>
          <p:cNvPr id="7" name="Group 7"/>
          <p:cNvGrpSpPr/>
          <p:nvPr/>
        </p:nvGrpSpPr>
        <p:grpSpPr>
          <a:xfrm>
            <a:off x="15142103" y="145122"/>
            <a:ext cx="4234395" cy="1297475"/>
            <a:chOff x="0" y="0"/>
            <a:chExt cx="5645860" cy="1729967"/>
          </a:xfrm>
        </p:grpSpPr>
        <p:sp>
          <p:nvSpPr>
            <p:cNvPr id="8" name="Freeform 8"/>
            <p:cNvSpPr/>
            <p:nvPr/>
          </p:nvSpPr>
          <p:spPr>
            <a:xfrm>
              <a:off x="0" y="0"/>
              <a:ext cx="1802049" cy="1729967"/>
            </a:xfrm>
            <a:custGeom>
              <a:avLst/>
              <a:gdLst/>
              <a:ahLst/>
              <a:cxnLst/>
              <a:rect l="l" t="t" r="r" b="b"/>
              <a:pathLst>
                <a:path w="1802049" h="1729967">
                  <a:moveTo>
                    <a:pt x="0" y="0"/>
                  </a:moveTo>
                  <a:lnTo>
                    <a:pt x="1802049" y="0"/>
                  </a:lnTo>
                  <a:lnTo>
                    <a:pt x="1802049" y="1729967"/>
                  </a:lnTo>
                  <a:lnTo>
                    <a:pt x="0" y="172996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9" name="TextBox 9"/>
            <p:cNvSpPr txBox="1"/>
            <p:nvPr/>
          </p:nvSpPr>
          <p:spPr>
            <a:xfrm>
              <a:off x="1436318" y="798308"/>
              <a:ext cx="4209541" cy="699387"/>
            </a:xfrm>
            <a:prstGeom prst="rect">
              <a:avLst/>
            </a:prstGeom>
          </p:spPr>
          <p:txBody>
            <a:bodyPr lIns="0" tIns="0" rIns="0" bIns="0" rtlCol="0" anchor="t">
              <a:spAutoFit/>
            </a:bodyPr>
            <a:lstStyle/>
            <a:p>
              <a:pPr>
                <a:lnSpc>
                  <a:spcPts val="4367"/>
                </a:lnSpc>
              </a:pPr>
              <a:r>
                <a:rPr lang="en-US" sz="3119" spc="311">
                  <a:solidFill>
                    <a:srgbClr val="C9184A"/>
                  </a:solidFill>
                  <a:latin typeface="Zcool XiaoWei"/>
                </a:rPr>
                <a:t>Mart</a:t>
              </a:r>
            </a:p>
          </p:txBody>
        </p:sp>
        <p:sp>
          <p:nvSpPr>
            <p:cNvPr id="10" name="TextBox 10"/>
            <p:cNvSpPr txBox="1"/>
            <p:nvPr/>
          </p:nvSpPr>
          <p:spPr>
            <a:xfrm>
              <a:off x="1436318" y="249787"/>
              <a:ext cx="4209541" cy="815765"/>
            </a:xfrm>
            <a:prstGeom prst="rect">
              <a:avLst/>
            </a:prstGeom>
          </p:spPr>
          <p:txBody>
            <a:bodyPr lIns="0" tIns="0" rIns="0" bIns="0" rtlCol="0" anchor="t">
              <a:spAutoFit/>
            </a:bodyPr>
            <a:lstStyle/>
            <a:p>
              <a:pPr>
                <a:lnSpc>
                  <a:spcPts val="5161"/>
                </a:lnSpc>
              </a:pPr>
              <a:r>
                <a:rPr lang="en-US" sz="3686">
                  <a:solidFill>
                    <a:srgbClr val="C9184A"/>
                  </a:solidFill>
                  <a:latin typeface="Zcool XiaoWei"/>
                </a:rPr>
                <a:t>AtliQ</a:t>
              </a:r>
            </a:p>
          </p:txBody>
        </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DF2F2"/>
        </a:solidFill>
        <a:effectLst/>
      </p:bgPr>
    </p:bg>
    <p:spTree>
      <p:nvGrpSpPr>
        <p:cNvPr id="1" name=""/>
        <p:cNvGrpSpPr/>
        <p:nvPr/>
      </p:nvGrpSpPr>
      <p:grpSpPr>
        <a:xfrm>
          <a:off x="0" y="0"/>
          <a:ext cx="0" cy="0"/>
          <a:chOff x="0" y="0"/>
          <a:chExt cx="0" cy="0"/>
        </a:xfrm>
      </p:grpSpPr>
      <p:sp>
        <p:nvSpPr>
          <p:cNvPr id="2" name="Freeform 2" descr="Pink Red Blurred Dot"/>
          <p:cNvSpPr/>
          <p:nvPr/>
        </p:nvSpPr>
        <p:spPr>
          <a:xfrm>
            <a:off x="-1410586" y="-2822145"/>
            <a:ext cx="8917761" cy="8416137"/>
          </a:xfrm>
          <a:custGeom>
            <a:avLst/>
            <a:gdLst/>
            <a:ahLst/>
            <a:cxnLst/>
            <a:rect l="l" t="t" r="r" b="b"/>
            <a:pathLst>
              <a:path w="8917761" h="8416137">
                <a:moveTo>
                  <a:pt x="0" y="0"/>
                </a:moveTo>
                <a:lnTo>
                  <a:pt x="8917761" y="0"/>
                </a:lnTo>
                <a:lnTo>
                  <a:pt x="8917761" y="8416137"/>
                </a:lnTo>
                <a:lnTo>
                  <a:pt x="0" y="8416137"/>
                </a:lnTo>
                <a:lnTo>
                  <a:pt x="0" y="0"/>
                </a:lnTo>
                <a:close/>
              </a:path>
            </a:pathLst>
          </a:custGeom>
          <a:blipFill>
            <a:blip r:embed="rId2"/>
            <a:stretch>
              <a:fillRect/>
            </a:stretch>
          </a:blipFill>
        </p:spPr>
        <p:txBody>
          <a:bodyPr/>
          <a:lstStyle/>
          <a:p>
            <a:endParaRPr lang="en-US"/>
          </a:p>
        </p:txBody>
      </p:sp>
      <p:sp>
        <p:nvSpPr>
          <p:cNvPr id="3" name="Freeform 3" descr="Yellow Blurred Dot"/>
          <p:cNvSpPr/>
          <p:nvPr/>
        </p:nvSpPr>
        <p:spPr>
          <a:xfrm>
            <a:off x="-3259354" y="175435"/>
            <a:ext cx="10766529" cy="10111565"/>
          </a:xfrm>
          <a:custGeom>
            <a:avLst/>
            <a:gdLst/>
            <a:ahLst/>
            <a:cxnLst/>
            <a:rect l="l" t="t" r="r" b="b"/>
            <a:pathLst>
              <a:path w="10766529" h="10111565">
                <a:moveTo>
                  <a:pt x="0" y="0"/>
                </a:moveTo>
                <a:lnTo>
                  <a:pt x="10766529" y="0"/>
                </a:lnTo>
                <a:lnTo>
                  <a:pt x="10766529" y="10111565"/>
                </a:lnTo>
                <a:lnTo>
                  <a:pt x="0" y="10111565"/>
                </a:lnTo>
                <a:lnTo>
                  <a:pt x="0" y="0"/>
                </a:lnTo>
                <a:close/>
              </a:path>
            </a:pathLst>
          </a:custGeom>
          <a:blipFill>
            <a:blip r:embed="rId3"/>
            <a:stretch>
              <a:fillRect/>
            </a:stretch>
          </a:blipFill>
        </p:spPr>
        <p:txBody>
          <a:bodyPr/>
          <a:lstStyle/>
          <a:p>
            <a:endParaRPr lang="en-US"/>
          </a:p>
        </p:txBody>
      </p:sp>
      <p:sp>
        <p:nvSpPr>
          <p:cNvPr id="4" name="TextBox 4"/>
          <p:cNvSpPr txBox="1"/>
          <p:nvPr/>
        </p:nvSpPr>
        <p:spPr>
          <a:xfrm>
            <a:off x="6807081" y="6436353"/>
            <a:ext cx="10609673" cy="857250"/>
          </a:xfrm>
          <a:prstGeom prst="rect">
            <a:avLst/>
          </a:prstGeom>
        </p:spPr>
        <p:txBody>
          <a:bodyPr lIns="0" tIns="0" rIns="0" bIns="0" rtlCol="0" anchor="t">
            <a:spAutoFit/>
          </a:bodyPr>
          <a:lstStyle/>
          <a:p>
            <a:pPr marL="0" lvl="0" indent="0" algn="ctr">
              <a:lnSpc>
                <a:spcPts val="3300"/>
              </a:lnSpc>
              <a:spcBef>
                <a:spcPct val="0"/>
              </a:spcBef>
            </a:pPr>
            <a:r>
              <a:rPr lang="en-US" sz="3000">
                <a:solidFill>
                  <a:srgbClr val="B244A2"/>
                </a:solidFill>
                <a:latin typeface="TT Drugs Bold"/>
              </a:rPr>
              <a:t>Brief analysis of the promotion type analysis categorized by campaign and promo type.</a:t>
            </a:r>
          </a:p>
        </p:txBody>
      </p:sp>
      <p:sp>
        <p:nvSpPr>
          <p:cNvPr id="5" name="TextBox 5"/>
          <p:cNvSpPr txBox="1"/>
          <p:nvPr/>
        </p:nvSpPr>
        <p:spPr>
          <a:xfrm>
            <a:off x="6649627" y="3400725"/>
            <a:ext cx="10609673" cy="2622949"/>
          </a:xfrm>
          <a:prstGeom prst="rect">
            <a:avLst/>
          </a:prstGeom>
        </p:spPr>
        <p:txBody>
          <a:bodyPr lIns="0" tIns="0" rIns="0" bIns="0" rtlCol="0" anchor="t">
            <a:spAutoFit/>
          </a:bodyPr>
          <a:lstStyle/>
          <a:p>
            <a:pPr marL="0" lvl="0" indent="0" algn="ctr">
              <a:lnSpc>
                <a:spcPts val="10209"/>
              </a:lnSpc>
              <a:spcBef>
                <a:spcPct val="0"/>
              </a:spcBef>
            </a:pPr>
            <a:r>
              <a:rPr lang="en-US" sz="9281">
                <a:solidFill>
                  <a:srgbClr val="B244A2"/>
                </a:solidFill>
                <a:latin typeface="TT Drugs Bold"/>
              </a:rPr>
              <a:t>PROMOTION TYPE ANALYSIS</a:t>
            </a:r>
          </a:p>
        </p:txBody>
      </p:sp>
      <p:grpSp>
        <p:nvGrpSpPr>
          <p:cNvPr id="6" name="Group 6"/>
          <p:cNvGrpSpPr/>
          <p:nvPr/>
        </p:nvGrpSpPr>
        <p:grpSpPr>
          <a:xfrm>
            <a:off x="16086829" y="208637"/>
            <a:ext cx="3018128" cy="924795"/>
            <a:chOff x="0" y="0"/>
            <a:chExt cx="4024171" cy="1233060"/>
          </a:xfrm>
        </p:grpSpPr>
        <p:sp>
          <p:nvSpPr>
            <p:cNvPr id="7" name="Freeform 7"/>
            <p:cNvSpPr/>
            <p:nvPr/>
          </p:nvSpPr>
          <p:spPr>
            <a:xfrm>
              <a:off x="0" y="0"/>
              <a:ext cx="1284437" cy="1233060"/>
            </a:xfrm>
            <a:custGeom>
              <a:avLst/>
              <a:gdLst/>
              <a:ahLst/>
              <a:cxnLst/>
              <a:rect l="l" t="t" r="r" b="b"/>
              <a:pathLst>
                <a:path w="1284437" h="1233060">
                  <a:moveTo>
                    <a:pt x="0" y="0"/>
                  </a:moveTo>
                  <a:lnTo>
                    <a:pt x="1284437" y="0"/>
                  </a:lnTo>
                  <a:lnTo>
                    <a:pt x="1284437" y="1233060"/>
                  </a:lnTo>
                  <a:lnTo>
                    <a:pt x="0" y="123306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8" name="TextBox 8"/>
            <p:cNvSpPr txBox="1"/>
            <p:nvPr/>
          </p:nvSpPr>
          <p:spPr>
            <a:xfrm>
              <a:off x="1023757" y="559380"/>
              <a:ext cx="3000414" cy="508125"/>
            </a:xfrm>
            <a:prstGeom prst="rect">
              <a:avLst/>
            </a:prstGeom>
          </p:spPr>
          <p:txBody>
            <a:bodyPr lIns="0" tIns="0" rIns="0" bIns="0" rtlCol="0" anchor="t">
              <a:spAutoFit/>
            </a:bodyPr>
            <a:lstStyle/>
            <a:p>
              <a:pPr>
                <a:lnSpc>
                  <a:spcPts val="3113"/>
                </a:lnSpc>
              </a:pPr>
              <a:r>
                <a:rPr lang="en-US" sz="2223" spc="222">
                  <a:solidFill>
                    <a:srgbClr val="C9184A"/>
                  </a:solidFill>
                  <a:latin typeface="Zcool XiaoWei"/>
                </a:rPr>
                <a:t>Mart</a:t>
              </a:r>
            </a:p>
          </p:txBody>
        </p:sp>
        <p:sp>
          <p:nvSpPr>
            <p:cNvPr id="9" name="TextBox 9"/>
            <p:cNvSpPr txBox="1"/>
            <p:nvPr/>
          </p:nvSpPr>
          <p:spPr>
            <a:xfrm>
              <a:off x="1023757" y="184727"/>
              <a:ext cx="3000414" cy="574761"/>
            </a:xfrm>
            <a:prstGeom prst="rect">
              <a:avLst/>
            </a:prstGeom>
          </p:spPr>
          <p:txBody>
            <a:bodyPr lIns="0" tIns="0" rIns="0" bIns="0" rtlCol="0" anchor="t">
              <a:spAutoFit/>
            </a:bodyPr>
            <a:lstStyle/>
            <a:p>
              <a:pPr>
                <a:lnSpc>
                  <a:spcPts val="3679"/>
                </a:lnSpc>
              </a:pPr>
              <a:r>
                <a:rPr lang="en-US" sz="2627">
                  <a:solidFill>
                    <a:srgbClr val="C9184A"/>
                  </a:solidFill>
                  <a:latin typeface="Zcool XiaoWei"/>
                </a:rPr>
                <a:t>AtliQ</a:t>
              </a:r>
            </a:p>
          </p:txBody>
        </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DF2F2"/>
        </a:solidFill>
        <a:effectLst/>
      </p:bgPr>
    </p:bg>
    <p:spTree>
      <p:nvGrpSpPr>
        <p:cNvPr id="1" name=""/>
        <p:cNvGrpSpPr/>
        <p:nvPr/>
      </p:nvGrpSpPr>
      <p:grpSpPr>
        <a:xfrm>
          <a:off x="0" y="0"/>
          <a:ext cx="0" cy="0"/>
          <a:chOff x="0" y="0"/>
          <a:chExt cx="0" cy="0"/>
        </a:xfrm>
      </p:grpSpPr>
      <p:sp>
        <p:nvSpPr>
          <p:cNvPr id="2" name="Freeform 2"/>
          <p:cNvSpPr/>
          <p:nvPr/>
        </p:nvSpPr>
        <p:spPr>
          <a:xfrm>
            <a:off x="-4008411" y="-4945286"/>
            <a:ext cx="12989798" cy="12259122"/>
          </a:xfrm>
          <a:custGeom>
            <a:avLst/>
            <a:gdLst/>
            <a:ahLst/>
            <a:cxnLst/>
            <a:rect l="l" t="t" r="r" b="b"/>
            <a:pathLst>
              <a:path w="12989798" h="12259122">
                <a:moveTo>
                  <a:pt x="0" y="0"/>
                </a:moveTo>
                <a:lnTo>
                  <a:pt x="12989798" y="0"/>
                </a:lnTo>
                <a:lnTo>
                  <a:pt x="12989798" y="12259122"/>
                </a:lnTo>
                <a:lnTo>
                  <a:pt x="0" y="12259122"/>
                </a:lnTo>
                <a:lnTo>
                  <a:pt x="0" y="0"/>
                </a:lnTo>
                <a:close/>
              </a:path>
            </a:pathLst>
          </a:custGeom>
          <a:blipFill>
            <a:blip r:embed="rId2"/>
            <a:stretch>
              <a:fillRect/>
            </a:stretch>
          </a:blipFill>
        </p:spPr>
        <p:txBody>
          <a:bodyPr/>
          <a:lstStyle/>
          <a:p>
            <a:endParaRPr lang="en-US"/>
          </a:p>
        </p:txBody>
      </p:sp>
      <p:sp>
        <p:nvSpPr>
          <p:cNvPr id="3" name="Freeform 3"/>
          <p:cNvSpPr/>
          <p:nvPr/>
        </p:nvSpPr>
        <p:spPr>
          <a:xfrm>
            <a:off x="1238619" y="-5407286"/>
            <a:ext cx="12989798" cy="12259122"/>
          </a:xfrm>
          <a:custGeom>
            <a:avLst/>
            <a:gdLst/>
            <a:ahLst/>
            <a:cxnLst/>
            <a:rect l="l" t="t" r="r" b="b"/>
            <a:pathLst>
              <a:path w="12989798" h="12259122">
                <a:moveTo>
                  <a:pt x="0" y="0"/>
                </a:moveTo>
                <a:lnTo>
                  <a:pt x="12989798" y="0"/>
                </a:lnTo>
                <a:lnTo>
                  <a:pt x="12989798" y="12259122"/>
                </a:lnTo>
                <a:lnTo>
                  <a:pt x="0" y="12259122"/>
                </a:lnTo>
                <a:lnTo>
                  <a:pt x="0" y="0"/>
                </a:lnTo>
                <a:close/>
              </a:path>
            </a:pathLst>
          </a:custGeom>
          <a:blipFill>
            <a:blip r:embed="rId2"/>
            <a:stretch>
              <a:fillRect/>
            </a:stretch>
          </a:blipFill>
        </p:spPr>
        <p:txBody>
          <a:bodyPr/>
          <a:lstStyle/>
          <a:p>
            <a:endParaRPr lang="en-US"/>
          </a:p>
        </p:txBody>
      </p:sp>
      <p:sp>
        <p:nvSpPr>
          <p:cNvPr id="4" name="Freeform 4"/>
          <p:cNvSpPr/>
          <p:nvPr/>
        </p:nvSpPr>
        <p:spPr>
          <a:xfrm rot="2537257">
            <a:off x="4428293" y="-5954321"/>
            <a:ext cx="12989798" cy="12259122"/>
          </a:xfrm>
          <a:custGeom>
            <a:avLst/>
            <a:gdLst/>
            <a:ahLst/>
            <a:cxnLst/>
            <a:rect l="l" t="t" r="r" b="b"/>
            <a:pathLst>
              <a:path w="12989798" h="12259122">
                <a:moveTo>
                  <a:pt x="0" y="0"/>
                </a:moveTo>
                <a:lnTo>
                  <a:pt x="12989798" y="0"/>
                </a:lnTo>
                <a:lnTo>
                  <a:pt x="12989798" y="12259121"/>
                </a:lnTo>
                <a:lnTo>
                  <a:pt x="0" y="12259121"/>
                </a:lnTo>
                <a:lnTo>
                  <a:pt x="0" y="0"/>
                </a:lnTo>
                <a:close/>
              </a:path>
            </a:pathLst>
          </a:custGeom>
          <a:blipFill>
            <a:blip r:embed="rId2"/>
            <a:stretch>
              <a:fillRect/>
            </a:stretch>
          </a:blipFill>
        </p:spPr>
        <p:txBody>
          <a:bodyPr/>
          <a:lstStyle/>
          <a:p>
            <a:endParaRPr lang="en-US"/>
          </a:p>
        </p:txBody>
      </p:sp>
      <p:grpSp>
        <p:nvGrpSpPr>
          <p:cNvPr id="5" name="Group 5"/>
          <p:cNvGrpSpPr/>
          <p:nvPr/>
        </p:nvGrpSpPr>
        <p:grpSpPr>
          <a:xfrm>
            <a:off x="16086829" y="208637"/>
            <a:ext cx="3018128" cy="924795"/>
            <a:chOff x="0" y="0"/>
            <a:chExt cx="4024171" cy="1233060"/>
          </a:xfrm>
        </p:grpSpPr>
        <p:sp>
          <p:nvSpPr>
            <p:cNvPr id="6" name="Freeform 6"/>
            <p:cNvSpPr/>
            <p:nvPr/>
          </p:nvSpPr>
          <p:spPr>
            <a:xfrm>
              <a:off x="0" y="0"/>
              <a:ext cx="1284437" cy="1233060"/>
            </a:xfrm>
            <a:custGeom>
              <a:avLst/>
              <a:gdLst/>
              <a:ahLst/>
              <a:cxnLst/>
              <a:rect l="l" t="t" r="r" b="b"/>
              <a:pathLst>
                <a:path w="1284437" h="1233060">
                  <a:moveTo>
                    <a:pt x="0" y="0"/>
                  </a:moveTo>
                  <a:lnTo>
                    <a:pt x="1284437" y="0"/>
                  </a:lnTo>
                  <a:lnTo>
                    <a:pt x="1284437" y="1233060"/>
                  </a:lnTo>
                  <a:lnTo>
                    <a:pt x="0" y="123306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7" name="TextBox 7"/>
            <p:cNvSpPr txBox="1"/>
            <p:nvPr/>
          </p:nvSpPr>
          <p:spPr>
            <a:xfrm>
              <a:off x="1023757" y="559380"/>
              <a:ext cx="3000414" cy="508125"/>
            </a:xfrm>
            <a:prstGeom prst="rect">
              <a:avLst/>
            </a:prstGeom>
          </p:spPr>
          <p:txBody>
            <a:bodyPr lIns="0" tIns="0" rIns="0" bIns="0" rtlCol="0" anchor="t">
              <a:spAutoFit/>
            </a:bodyPr>
            <a:lstStyle/>
            <a:p>
              <a:pPr>
                <a:lnSpc>
                  <a:spcPts val="3113"/>
                </a:lnSpc>
              </a:pPr>
              <a:r>
                <a:rPr lang="en-US" sz="2223" spc="222">
                  <a:solidFill>
                    <a:srgbClr val="C9184A"/>
                  </a:solidFill>
                  <a:latin typeface="Zcool XiaoWei"/>
                </a:rPr>
                <a:t>Mart</a:t>
              </a:r>
            </a:p>
          </p:txBody>
        </p:sp>
        <p:sp>
          <p:nvSpPr>
            <p:cNvPr id="8" name="TextBox 8"/>
            <p:cNvSpPr txBox="1"/>
            <p:nvPr/>
          </p:nvSpPr>
          <p:spPr>
            <a:xfrm>
              <a:off x="1023757" y="184727"/>
              <a:ext cx="3000414" cy="574761"/>
            </a:xfrm>
            <a:prstGeom prst="rect">
              <a:avLst/>
            </a:prstGeom>
          </p:spPr>
          <p:txBody>
            <a:bodyPr lIns="0" tIns="0" rIns="0" bIns="0" rtlCol="0" anchor="t">
              <a:spAutoFit/>
            </a:bodyPr>
            <a:lstStyle/>
            <a:p>
              <a:pPr>
                <a:lnSpc>
                  <a:spcPts val="3679"/>
                </a:lnSpc>
              </a:pPr>
              <a:r>
                <a:rPr lang="en-US" sz="2627">
                  <a:solidFill>
                    <a:srgbClr val="C9184A"/>
                  </a:solidFill>
                  <a:latin typeface="Zcool XiaoWei"/>
                </a:rPr>
                <a:t>AtliQ</a:t>
              </a:r>
            </a:p>
          </p:txBody>
        </p:sp>
      </p:grpSp>
      <p:sp>
        <p:nvSpPr>
          <p:cNvPr id="9" name="Freeform 9"/>
          <p:cNvSpPr/>
          <p:nvPr/>
        </p:nvSpPr>
        <p:spPr>
          <a:xfrm>
            <a:off x="1238619" y="1028700"/>
            <a:ext cx="7008072" cy="4333939"/>
          </a:xfrm>
          <a:custGeom>
            <a:avLst/>
            <a:gdLst/>
            <a:ahLst/>
            <a:cxnLst/>
            <a:rect l="l" t="t" r="r" b="b"/>
            <a:pathLst>
              <a:path w="7008072" h="4333939">
                <a:moveTo>
                  <a:pt x="0" y="0"/>
                </a:moveTo>
                <a:lnTo>
                  <a:pt x="7008072" y="0"/>
                </a:lnTo>
                <a:lnTo>
                  <a:pt x="7008072" y="4333939"/>
                </a:lnTo>
                <a:lnTo>
                  <a:pt x="0" y="4333939"/>
                </a:lnTo>
                <a:lnTo>
                  <a:pt x="0" y="0"/>
                </a:lnTo>
                <a:close/>
              </a:path>
            </a:pathLst>
          </a:custGeom>
          <a:blipFill>
            <a:blip r:embed="rId5"/>
            <a:stretch>
              <a:fillRect/>
            </a:stretch>
          </a:blipFill>
        </p:spPr>
        <p:txBody>
          <a:bodyPr/>
          <a:lstStyle/>
          <a:p>
            <a:endParaRPr lang="en-US"/>
          </a:p>
        </p:txBody>
      </p:sp>
      <p:sp>
        <p:nvSpPr>
          <p:cNvPr id="10" name="Freeform 10"/>
          <p:cNvSpPr/>
          <p:nvPr/>
        </p:nvSpPr>
        <p:spPr>
          <a:xfrm>
            <a:off x="8981387" y="1028700"/>
            <a:ext cx="5712920" cy="4333939"/>
          </a:xfrm>
          <a:custGeom>
            <a:avLst/>
            <a:gdLst/>
            <a:ahLst/>
            <a:cxnLst/>
            <a:rect l="l" t="t" r="r" b="b"/>
            <a:pathLst>
              <a:path w="5712920" h="4333939">
                <a:moveTo>
                  <a:pt x="0" y="0"/>
                </a:moveTo>
                <a:lnTo>
                  <a:pt x="5712919" y="0"/>
                </a:lnTo>
                <a:lnTo>
                  <a:pt x="5712919" y="4333939"/>
                </a:lnTo>
                <a:lnTo>
                  <a:pt x="0" y="4333939"/>
                </a:lnTo>
                <a:lnTo>
                  <a:pt x="0" y="0"/>
                </a:lnTo>
                <a:close/>
              </a:path>
            </a:pathLst>
          </a:custGeom>
          <a:blipFill>
            <a:blip r:embed="rId6"/>
            <a:stretch>
              <a:fillRect/>
            </a:stretch>
          </a:blipFill>
        </p:spPr>
        <p:txBody>
          <a:bodyPr/>
          <a:lstStyle/>
          <a:p>
            <a:endParaRPr lang="en-US"/>
          </a:p>
        </p:txBody>
      </p:sp>
      <p:sp>
        <p:nvSpPr>
          <p:cNvPr id="11" name="TextBox 11"/>
          <p:cNvSpPr txBox="1"/>
          <p:nvPr/>
        </p:nvSpPr>
        <p:spPr>
          <a:xfrm>
            <a:off x="724792" y="5838187"/>
            <a:ext cx="16534508" cy="3970973"/>
          </a:xfrm>
          <a:prstGeom prst="rect">
            <a:avLst/>
          </a:prstGeom>
        </p:spPr>
        <p:txBody>
          <a:bodyPr lIns="0" tIns="0" rIns="0" bIns="0" rtlCol="0" anchor="t">
            <a:spAutoFit/>
          </a:bodyPr>
          <a:lstStyle/>
          <a:p>
            <a:pPr marL="653095" lvl="1" indent="-326548">
              <a:lnSpc>
                <a:spcPts val="4537"/>
              </a:lnSpc>
              <a:buFont typeface="Arial"/>
              <a:buChar char="•"/>
            </a:pPr>
            <a:r>
              <a:rPr lang="en-US" sz="3024">
                <a:solidFill>
                  <a:srgbClr val="B244A2"/>
                </a:solidFill>
                <a:latin typeface="TT Chocolates Bold"/>
              </a:rPr>
              <a:t>Sankranti</a:t>
            </a:r>
            <a:r>
              <a:rPr lang="en-US" sz="3024">
                <a:solidFill>
                  <a:srgbClr val="B244A2"/>
                </a:solidFill>
                <a:latin typeface="TT Chocolates"/>
              </a:rPr>
              <a:t> promotions have </a:t>
            </a:r>
            <a:r>
              <a:rPr lang="en-US" sz="3024">
                <a:solidFill>
                  <a:srgbClr val="B244A2"/>
                </a:solidFill>
                <a:latin typeface="TT Chocolates Bold"/>
              </a:rPr>
              <a:t>sold</a:t>
            </a:r>
            <a:r>
              <a:rPr lang="en-US" sz="3024">
                <a:solidFill>
                  <a:srgbClr val="B244A2"/>
                </a:solidFill>
                <a:latin typeface="TT Chocolates"/>
              </a:rPr>
              <a:t> a </a:t>
            </a:r>
            <a:r>
              <a:rPr lang="en-US" sz="3024">
                <a:solidFill>
                  <a:srgbClr val="B244A2"/>
                </a:solidFill>
                <a:latin typeface="TT Chocolates Bold"/>
              </a:rPr>
              <a:t>higher</a:t>
            </a:r>
            <a:r>
              <a:rPr lang="en-US" sz="3024">
                <a:solidFill>
                  <a:srgbClr val="B244A2"/>
                </a:solidFill>
                <a:latin typeface="TT Chocolates"/>
              </a:rPr>
              <a:t> quantity of products compared to Diwali promotions.</a:t>
            </a:r>
          </a:p>
          <a:p>
            <a:pPr marL="653095" lvl="1" indent="-326548">
              <a:lnSpc>
                <a:spcPts val="4537"/>
              </a:lnSpc>
              <a:buFont typeface="Arial"/>
              <a:buChar char="•"/>
            </a:pPr>
            <a:r>
              <a:rPr lang="en-US" sz="3024">
                <a:solidFill>
                  <a:srgbClr val="B244A2"/>
                </a:solidFill>
                <a:latin typeface="TT Chocolates"/>
              </a:rPr>
              <a:t>However, despite selling fewer units, </a:t>
            </a:r>
            <a:r>
              <a:rPr lang="en-US" sz="3024">
                <a:solidFill>
                  <a:srgbClr val="B244A2"/>
                </a:solidFill>
                <a:latin typeface="TT Chocolates Bold"/>
              </a:rPr>
              <a:t>Diwali</a:t>
            </a:r>
            <a:r>
              <a:rPr lang="en-US" sz="3024">
                <a:solidFill>
                  <a:srgbClr val="B244A2"/>
                </a:solidFill>
                <a:latin typeface="TT Chocolates"/>
              </a:rPr>
              <a:t> promotions have generated </a:t>
            </a:r>
            <a:r>
              <a:rPr lang="en-US" sz="3024">
                <a:solidFill>
                  <a:srgbClr val="B244A2"/>
                </a:solidFill>
                <a:latin typeface="TT Chocolates Bold"/>
              </a:rPr>
              <a:t>more revenue</a:t>
            </a:r>
            <a:r>
              <a:rPr lang="en-US" sz="3024">
                <a:solidFill>
                  <a:srgbClr val="B244A2"/>
                </a:solidFill>
                <a:latin typeface="TT Chocolates"/>
              </a:rPr>
              <a:t> than Sankranti promotions.</a:t>
            </a:r>
          </a:p>
          <a:p>
            <a:pPr marL="653095" lvl="1" indent="-326548">
              <a:lnSpc>
                <a:spcPts val="4537"/>
              </a:lnSpc>
              <a:buFont typeface="Arial"/>
              <a:buChar char="•"/>
            </a:pPr>
            <a:r>
              <a:rPr lang="en-US" sz="3024">
                <a:solidFill>
                  <a:srgbClr val="B244A2"/>
                </a:solidFill>
                <a:latin typeface="TT Chocolates"/>
              </a:rPr>
              <a:t>Specifically, approximately 67% of the total revenue, equivalent to around </a:t>
            </a:r>
            <a:r>
              <a:rPr lang="en-US" sz="3024">
                <a:solidFill>
                  <a:srgbClr val="B244A2"/>
                </a:solidFill>
                <a:latin typeface="TT Chocolates Bold"/>
              </a:rPr>
              <a:t>160.3 million</a:t>
            </a:r>
            <a:r>
              <a:rPr lang="en-US" sz="3024">
                <a:solidFill>
                  <a:srgbClr val="B244A2"/>
                </a:solidFill>
                <a:latin typeface="TT Chocolates"/>
              </a:rPr>
              <a:t>, is attributed to </a:t>
            </a:r>
            <a:r>
              <a:rPr lang="en-US" sz="3024">
                <a:solidFill>
                  <a:srgbClr val="B244A2"/>
                </a:solidFill>
                <a:latin typeface="TT Chocolates Bold"/>
              </a:rPr>
              <a:t>Diwali</a:t>
            </a:r>
            <a:r>
              <a:rPr lang="en-US" sz="3024">
                <a:solidFill>
                  <a:srgbClr val="B244A2"/>
                </a:solidFill>
                <a:latin typeface="TT Chocolates"/>
              </a:rPr>
              <a:t> promotions.</a:t>
            </a:r>
          </a:p>
          <a:p>
            <a:pPr marL="653095" lvl="1" indent="-326548">
              <a:lnSpc>
                <a:spcPts val="4537"/>
              </a:lnSpc>
              <a:buFont typeface="Arial"/>
              <a:buChar char="•"/>
            </a:pPr>
            <a:r>
              <a:rPr lang="en-US" sz="3024">
                <a:solidFill>
                  <a:srgbClr val="B244A2"/>
                </a:solidFill>
                <a:latin typeface="TT Chocolates"/>
              </a:rPr>
              <a:t>On the other hand, </a:t>
            </a:r>
            <a:r>
              <a:rPr lang="en-US" sz="3024">
                <a:solidFill>
                  <a:srgbClr val="B244A2"/>
                </a:solidFill>
                <a:latin typeface="TT Chocolates Bold"/>
              </a:rPr>
              <a:t>Sankranti</a:t>
            </a:r>
            <a:r>
              <a:rPr lang="en-US" sz="3024">
                <a:solidFill>
                  <a:srgbClr val="B244A2"/>
                </a:solidFill>
                <a:latin typeface="TT Chocolates"/>
              </a:rPr>
              <a:t> promotions account for approximately </a:t>
            </a:r>
            <a:r>
              <a:rPr lang="en-US" sz="3024">
                <a:solidFill>
                  <a:srgbClr val="B244A2"/>
                </a:solidFill>
                <a:latin typeface="TT Chocolates Bold"/>
              </a:rPr>
              <a:t>58%</a:t>
            </a:r>
            <a:r>
              <a:rPr lang="en-US" sz="3024">
                <a:solidFill>
                  <a:srgbClr val="B244A2"/>
                </a:solidFill>
                <a:latin typeface="TT Chocolates"/>
              </a:rPr>
              <a:t> of the total </a:t>
            </a:r>
            <a:r>
              <a:rPr lang="en-US" sz="3024">
                <a:solidFill>
                  <a:srgbClr val="B244A2"/>
                </a:solidFill>
                <a:latin typeface="TT Chocolates Bold"/>
              </a:rPr>
              <a:t>quantity sold</a:t>
            </a:r>
            <a:r>
              <a:rPr lang="en-US" sz="3024">
                <a:solidFill>
                  <a:srgbClr val="B244A2"/>
                </a:solidFill>
                <a:latin typeface="TT Chocolates"/>
              </a:rPr>
              <a:t>.</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DF2F2"/>
        </a:solidFill>
        <a:effectLst/>
      </p:bgPr>
    </p:bg>
    <p:spTree>
      <p:nvGrpSpPr>
        <p:cNvPr id="1" name=""/>
        <p:cNvGrpSpPr/>
        <p:nvPr/>
      </p:nvGrpSpPr>
      <p:grpSpPr>
        <a:xfrm>
          <a:off x="0" y="0"/>
          <a:ext cx="0" cy="0"/>
          <a:chOff x="0" y="0"/>
          <a:chExt cx="0" cy="0"/>
        </a:xfrm>
      </p:grpSpPr>
      <p:sp>
        <p:nvSpPr>
          <p:cNvPr id="2" name="Freeform 2"/>
          <p:cNvSpPr/>
          <p:nvPr/>
        </p:nvSpPr>
        <p:spPr>
          <a:xfrm>
            <a:off x="-4008411" y="-4945286"/>
            <a:ext cx="12989798" cy="12259122"/>
          </a:xfrm>
          <a:custGeom>
            <a:avLst/>
            <a:gdLst/>
            <a:ahLst/>
            <a:cxnLst/>
            <a:rect l="l" t="t" r="r" b="b"/>
            <a:pathLst>
              <a:path w="12989798" h="12259122">
                <a:moveTo>
                  <a:pt x="0" y="0"/>
                </a:moveTo>
                <a:lnTo>
                  <a:pt x="12989798" y="0"/>
                </a:lnTo>
                <a:lnTo>
                  <a:pt x="12989798" y="12259122"/>
                </a:lnTo>
                <a:lnTo>
                  <a:pt x="0" y="12259122"/>
                </a:lnTo>
                <a:lnTo>
                  <a:pt x="0" y="0"/>
                </a:lnTo>
                <a:close/>
              </a:path>
            </a:pathLst>
          </a:custGeom>
          <a:blipFill>
            <a:blip r:embed="rId2"/>
            <a:stretch>
              <a:fillRect/>
            </a:stretch>
          </a:blipFill>
        </p:spPr>
        <p:txBody>
          <a:bodyPr/>
          <a:lstStyle/>
          <a:p>
            <a:endParaRPr lang="en-US"/>
          </a:p>
        </p:txBody>
      </p:sp>
      <p:sp>
        <p:nvSpPr>
          <p:cNvPr id="3" name="Freeform 3"/>
          <p:cNvSpPr/>
          <p:nvPr/>
        </p:nvSpPr>
        <p:spPr>
          <a:xfrm>
            <a:off x="1238619" y="-5407286"/>
            <a:ext cx="12989798" cy="12259122"/>
          </a:xfrm>
          <a:custGeom>
            <a:avLst/>
            <a:gdLst/>
            <a:ahLst/>
            <a:cxnLst/>
            <a:rect l="l" t="t" r="r" b="b"/>
            <a:pathLst>
              <a:path w="12989798" h="12259122">
                <a:moveTo>
                  <a:pt x="0" y="0"/>
                </a:moveTo>
                <a:lnTo>
                  <a:pt x="12989798" y="0"/>
                </a:lnTo>
                <a:lnTo>
                  <a:pt x="12989798" y="12259122"/>
                </a:lnTo>
                <a:lnTo>
                  <a:pt x="0" y="12259122"/>
                </a:lnTo>
                <a:lnTo>
                  <a:pt x="0" y="0"/>
                </a:lnTo>
                <a:close/>
              </a:path>
            </a:pathLst>
          </a:custGeom>
          <a:blipFill>
            <a:blip r:embed="rId2"/>
            <a:stretch>
              <a:fillRect/>
            </a:stretch>
          </a:blipFill>
        </p:spPr>
        <p:txBody>
          <a:bodyPr/>
          <a:lstStyle/>
          <a:p>
            <a:endParaRPr lang="en-US"/>
          </a:p>
        </p:txBody>
      </p:sp>
      <p:sp>
        <p:nvSpPr>
          <p:cNvPr id="4" name="Freeform 4"/>
          <p:cNvSpPr/>
          <p:nvPr/>
        </p:nvSpPr>
        <p:spPr>
          <a:xfrm rot="2537257">
            <a:off x="4428293" y="-5954321"/>
            <a:ext cx="12989798" cy="12259122"/>
          </a:xfrm>
          <a:custGeom>
            <a:avLst/>
            <a:gdLst/>
            <a:ahLst/>
            <a:cxnLst/>
            <a:rect l="l" t="t" r="r" b="b"/>
            <a:pathLst>
              <a:path w="12989798" h="12259122">
                <a:moveTo>
                  <a:pt x="0" y="0"/>
                </a:moveTo>
                <a:lnTo>
                  <a:pt x="12989798" y="0"/>
                </a:lnTo>
                <a:lnTo>
                  <a:pt x="12989798" y="12259121"/>
                </a:lnTo>
                <a:lnTo>
                  <a:pt x="0" y="12259121"/>
                </a:lnTo>
                <a:lnTo>
                  <a:pt x="0" y="0"/>
                </a:lnTo>
                <a:close/>
              </a:path>
            </a:pathLst>
          </a:custGeom>
          <a:blipFill>
            <a:blip r:embed="rId2"/>
            <a:stretch>
              <a:fillRect/>
            </a:stretch>
          </a:blipFill>
        </p:spPr>
        <p:txBody>
          <a:bodyPr/>
          <a:lstStyle/>
          <a:p>
            <a:endParaRPr lang="en-US"/>
          </a:p>
        </p:txBody>
      </p:sp>
      <p:grpSp>
        <p:nvGrpSpPr>
          <p:cNvPr id="5" name="Group 5"/>
          <p:cNvGrpSpPr/>
          <p:nvPr/>
        </p:nvGrpSpPr>
        <p:grpSpPr>
          <a:xfrm>
            <a:off x="16086829" y="208637"/>
            <a:ext cx="3018128" cy="924795"/>
            <a:chOff x="0" y="0"/>
            <a:chExt cx="4024171" cy="1233060"/>
          </a:xfrm>
        </p:grpSpPr>
        <p:sp>
          <p:nvSpPr>
            <p:cNvPr id="6" name="Freeform 6"/>
            <p:cNvSpPr/>
            <p:nvPr/>
          </p:nvSpPr>
          <p:spPr>
            <a:xfrm>
              <a:off x="0" y="0"/>
              <a:ext cx="1284437" cy="1233060"/>
            </a:xfrm>
            <a:custGeom>
              <a:avLst/>
              <a:gdLst/>
              <a:ahLst/>
              <a:cxnLst/>
              <a:rect l="l" t="t" r="r" b="b"/>
              <a:pathLst>
                <a:path w="1284437" h="1233060">
                  <a:moveTo>
                    <a:pt x="0" y="0"/>
                  </a:moveTo>
                  <a:lnTo>
                    <a:pt x="1284437" y="0"/>
                  </a:lnTo>
                  <a:lnTo>
                    <a:pt x="1284437" y="1233060"/>
                  </a:lnTo>
                  <a:lnTo>
                    <a:pt x="0" y="123306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7" name="TextBox 7"/>
            <p:cNvSpPr txBox="1"/>
            <p:nvPr/>
          </p:nvSpPr>
          <p:spPr>
            <a:xfrm>
              <a:off x="1023757" y="559380"/>
              <a:ext cx="3000414" cy="508125"/>
            </a:xfrm>
            <a:prstGeom prst="rect">
              <a:avLst/>
            </a:prstGeom>
          </p:spPr>
          <p:txBody>
            <a:bodyPr lIns="0" tIns="0" rIns="0" bIns="0" rtlCol="0" anchor="t">
              <a:spAutoFit/>
            </a:bodyPr>
            <a:lstStyle/>
            <a:p>
              <a:pPr>
                <a:lnSpc>
                  <a:spcPts val="3113"/>
                </a:lnSpc>
              </a:pPr>
              <a:r>
                <a:rPr lang="en-US" sz="2223" spc="222">
                  <a:solidFill>
                    <a:srgbClr val="C9184A"/>
                  </a:solidFill>
                  <a:latin typeface="Zcool XiaoWei"/>
                </a:rPr>
                <a:t>Mart</a:t>
              </a:r>
            </a:p>
          </p:txBody>
        </p:sp>
        <p:sp>
          <p:nvSpPr>
            <p:cNvPr id="8" name="TextBox 8"/>
            <p:cNvSpPr txBox="1"/>
            <p:nvPr/>
          </p:nvSpPr>
          <p:spPr>
            <a:xfrm>
              <a:off x="1023757" y="184727"/>
              <a:ext cx="3000414" cy="574761"/>
            </a:xfrm>
            <a:prstGeom prst="rect">
              <a:avLst/>
            </a:prstGeom>
          </p:spPr>
          <p:txBody>
            <a:bodyPr lIns="0" tIns="0" rIns="0" bIns="0" rtlCol="0" anchor="t">
              <a:spAutoFit/>
            </a:bodyPr>
            <a:lstStyle/>
            <a:p>
              <a:pPr>
                <a:lnSpc>
                  <a:spcPts val="3679"/>
                </a:lnSpc>
              </a:pPr>
              <a:r>
                <a:rPr lang="en-US" sz="2627">
                  <a:solidFill>
                    <a:srgbClr val="C9184A"/>
                  </a:solidFill>
                  <a:latin typeface="Zcool XiaoWei"/>
                </a:rPr>
                <a:t>AtliQ</a:t>
              </a:r>
            </a:p>
          </p:txBody>
        </p:sp>
      </p:grpSp>
      <p:sp>
        <p:nvSpPr>
          <p:cNvPr id="9" name="Freeform 9"/>
          <p:cNvSpPr/>
          <p:nvPr/>
        </p:nvSpPr>
        <p:spPr>
          <a:xfrm>
            <a:off x="418181" y="671034"/>
            <a:ext cx="9543070" cy="4124985"/>
          </a:xfrm>
          <a:custGeom>
            <a:avLst/>
            <a:gdLst/>
            <a:ahLst/>
            <a:cxnLst/>
            <a:rect l="l" t="t" r="r" b="b"/>
            <a:pathLst>
              <a:path w="9543070" h="4124985">
                <a:moveTo>
                  <a:pt x="0" y="0"/>
                </a:moveTo>
                <a:lnTo>
                  <a:pt x="9543070" y="0"/>
                </a:lnTo>
                <a:lnTo>
                  <a:pt x="9543070" y="4124986"/>
                </a:lnTo>
                <a:lnTo>
                  <a:pt x="0" y="4124986"/>
                </a:lnTo>
                <a:lnTo>
                  <a:pt x="0" y="0"/>
                </a:lnTo>
                <a:close/>
              </a:path>
            </a:pathLst>
          </a:custGeom>
          <a:blipFill>
            <a:blip r:embed="rId5"/>
            <a:stretch>
              <a:fillRect/>
            </a:stretch>
          </a:blipFill>
        </p:spPr>
        <p:txBody>
          <a:bodyPr/>
          <a:lstStyle/>
          <a:p>
            <a:endParaRPr lang="en-US"/>
          </a:p>
        </p:txBody>
      </p:sp>
      <p:sp>
        <p:nvSpPr>
          <p:cNvPr id="10" name="Freeform 10"/>
          <p:cNvSpPr/>
          <p:nvPr/>
        </p:nvSpPr>
        <p:spPr>
          <a:xfrm>
            <a:off x="418181" y="5344074"/>
            <a:ext cx="9584001" cy="3914226"/>
          </a:xfrm>
          <a:custGeom>
            <a:avLst/>
            <a:gdLst/>
            <a:ahLst/>
            <a:cxnLst/>
            <a:rect l="l" t="t" r="r" b="b"/>
            <a:pathLst>
              <a:path w="9584001" h="3914226">
                <a:moveTo>
                  <a:pt x="0" y="0"/>
                </a:moveTo>
                <a:lnTo>
                  <a:pt x="9584001" y="0"/>
                </a:lnTo>
                <a:lnTo>
                  <a:pt x="9584001" y="3914226"/>
                </a:lnTo>
                <a:lnTo>
                  <a:pt x="0" y="3914226"/>
                </a:lnTo>
                <a:lnTo>
                  <a:pt x="0" y="0"/>
                </a:lnTo>
                <a:close/>
              </a:path>
            </a:pathLst>
          </a:custGeom>
          <a:blipFill>
            <a:blip r:embed="rId6"/>
            <a:stretch>
              <a:fillRect/>
            </a:stretch>
          </a:blipFill>
        </p:spPr>
        <p:txBody>
          <a:bodyPr/>
          <a:lstStyle/>
          <a:p>
            <a:endParaRPr lang="en-US"/>
          </a:p>
        </p:txBody>
      </p:sp>
      <p:sp>
        <p:nvSpPr>
          <p:cNvPr id="11" name="TextBox 11"/>
          <p:cNvSpPr txBox="1"/>
          <p:nvPr/>
        </p:nvSpPr>
        <p:spPr>
          <a:xfrm>
            <a:off x="10172277" y="1436338"/>
            <a:ext cx="7886295" cy="3013478"/>
          </a:xfrm>
          <a:prstGeom prst="rect">
            <a:avLst/>
          </a:prstGeom>
        </p:spPr>
        <p:txBody>
          <a:bodyPr lIns="0" tIns="0" rIns="0" bIns="0" rtlCol="0" anchor="t">
            <a:spAutoFit/>
          </a:bodyPr>
          <a:lstStyle/>
          <a:p>
            <a:pPr marL="573449" lvl="1" indent="-286725">
              <a:lnSpc>
                <a:spcPts val="3984"/>
              </a:lnSpc>
              <a:buFont typeface="Arial"/>
              <a:buChar char="•"/>
            </a:pPr>
            <a:r>
              <a:rPr lang="en-US" sz="2656">
                <a:solidFill>
                  <a:srgbClr val="B244A2"/>
                </a:solidFill>
                <a:latin typeface="TT Chocolates"/>
              </a:rPr>
              <a:t>The </a:t>
            </a:r>
            <a:r>
              <a:rPr lang="en-US" sz="2656">
                <a:solidFill>
                  <a:srgbClr val="B244A2"/>
                </a:solidFill>
                <a:latin typeface="TT Chocolates Bold"/>
              </a:rPr>
              <a:t>top</a:t>
            </a:r>
            <a:r>
              <a:rPr lang="en-US" sz="2656">
                <a:solidFill>
                  <a:srgbClr val="B244A2"/>
                </a:solidFill>
                <a:latin typeface="TT Chocolates"/>
              </a:rPr>
              <a:t> 2 promotional types based on </a:t>
            </a:r>
            <a:r>
              <a:rPr lang="en-US" sz="2656">
                <a:solidFill>
                  <a:srgbClr val="B244A2"/>
                </a:solidFill>
                <a:latin typeface="TT Chocolates Bold"/>
              </a:rPr>
              <a:t>IR%</a:t>
            </a:r>
            <a:r>
              <a:rPr lang="en-US" sz="2656">
                <a:solidFill>
                  <a:srgbClr val="B244A2"/>
                </a:solidFill>
                <a:latin typeface="TT Chocolates"/>
              </a:rPr>
              <a:t> are </a:t>
            </a:r>
            <a:r>
              <a:rPr lang="en-US" sz="2656">
                <a:solidFill>
                  <a:srgbClr val="B244A2"/>
                </a:solidFill>
                <a:latin typeface="TT Chocolates Bold"/>
              </a:rPr>
              <a:t>"500 Cashback"</a:t>
            </a:r>
            <a:r>
              <a:rPr lang="en-US" sz="2656">
                <a:solidFill>
                  <a:srgbClr val="B244A2"/>
                </a:solidFill>
                <a:latin typeface="TT Chocolates"/>
              </a:rPr>
              <a:t> with a remarkable 136% and </a:t>
            </a:r>
            <a:r>
              <a:rPr lang="en-US" sz="2656">
                <a:solidFill>
                  <a:srgbClr val="B244A2"/>
                </a:solidFill>
                <a:latin typeface="TT Chocolates Bold"/>
              </a:rPr>
              <a:t>"BOGOF"</a:t>
            </a:r>
            <a:r>
              <a:rPr lang="en-US" sz="2656">
                <a:solidFill>
                  <a:srgbClr val="B244A2"/>
                </a:solidFill>
                <a:latin typeface="TT Chocolates"/>
              </a:rPr>
              <a:t> (Buy One Get One Free) with 84%.</a:t>
            </a:r>
          </a:p>
          <a:p>
            <a:pPr marL="573449" lvl="1" indent="-286725">
              <a:lnSpc>
                <a:spcPts val="3984"/>
              </a:lnSpc>
              <a:buFont typeface="Arial"/>
              <a:buChar char="•"/>
            </a:pPr>
            <a:r>
              <a:rPr lang="en-US" sz="2656">
                <a:solidFill>
                  <a:srgbClr val="B244A2"/>
                </a:solidFill>
                <a:latin typeface="TT Chocolates"/>
              </a:rPr>
              <a:t>Conversely, the </a:t>
            </a:r>
            <a:r>
              <a:rPr lang="en-US" sz="2656">
                <a:solidFill>
                  <a:srgbClr val="B244A2"/>
                </a:solidFill>
                <a:latin typeface="TT Chocolates Bold"/>
              </a:rPr>
              <a:t>bottom</a:t>
            </a:r>
            <a:r>
              <a:rPr lang="en-US" sz="2656">
                <a:solidFill>
                  <a:srgbClr val="B244A2"/>
                </a:solidFill>
                <a:latin typeface="TT Chocolates"/>
              </a:rPr>
              <a:t> 2 promotional types based on IR% are </a:t>
            </a:r>
            <a:r>
              <a:rPr lang="en-US" sz="2656">
                <a:solidFill>
                  <a:srgbClr val="B244A2"/>
                </a:solidFill>
                <a:latin typeface="TT Chocolates Bold"/>
              </a:rPr>
              <a:t>"50% OFF" </a:t>
            </a:r>
            <a:r>
              <a:rPr lang="en-US" sz="2656">
                <a:solidFill>
                  <a:srgbClr val="B244A2"/>
                </a:solidFill>
                <a:latin typeface="TT Chocolates"/>
              </a:rPr>
              <a:t>with a negative IR% of -34% and </a:t>
            </a:r>
            <a:r>
              <a:rPr lang="en-US" sz="2656">
                <a:solidFill>
                  <a:srgbClr val="B244A2"/>
                </a:solidFill>
                <a:latin typeface="TT Chocolates Bold"/>
              </a:rPr>
              <a:t>"25% OFF"</a:t>
            </a:r>
            <a:r>
              <a:rPr lang="en-US" sz="2656">
                <a:solidFill>
                  <a:srgbClr val="B244A2"/>
                </a:solidFill>
                <a:latin typeface="TT Chocolates"/>
              </a:rPr>
              <a:t> with a negative IR% of -35%.</a:t>
            </a:r>
          </a:p>
        </p:txBody>
      </p:sp>
      <p:sp>
        <p:nvSpPr>
          <p:cNvPr id="12" name="TextBox 12"/>
          <p:cNvSpPr txBox="1"/>
          <p:nvPr/>
        </p:nvSpPr>
        <p:spPr>
          <a:xfrm>
            <a:off x="10285269" y="5751586"/>
            <a:ext cx="7886295" cy="3518303"/>
          </a:xfrm>
          <a:prstGeom prst="rect">
            <a:avLst/>
          </a:prstGeom>
        </p:spPr>
        <p:txBody>
          <a:bodyPr lIns="0" tIns="0" rIns="0" bIns="0" rtlCol="0" anchor="t">
            <a:spAutoFit/>
          </a:bodyPr>
          <a:lstStyle/>
          <a:p>
            <a:pPr marL="573449" lvl="1" indent="-286725">
              <a:lnSpc>
                <a:spcPts val="3984"/>
              </a:lnSpc>
              <a:buFont typeface="Arial"/>
              <a:buChar char="•"/>
            </a:pPr>
            <a:r>
              <a:rPr lang="en-US" sz="2656">
                <a:solidFill>
                  <a:srgbClr val="B244A2"/>
                </a:solidFill>
                <a:latin typeface="TT Chocolates"/>
              </a:rPr>
              <a:t>When considering </a:t>
            </a:r>
            <a:r>
              <a:rPr lang="en-US" sz="2656">
                <a:solidFill>
                  <a:srgbClr val="B244A2"/>
                </a:solidFill>
                <a:latin typeface="TT Chocolates Bold"/>
              </a:rPr>
              <a:t>ISU%</a:t>
            </a:r>
            <a:r>
              <a:rPr lang="en-US" sz="2656">
                <a:solidFill>
                  <a:srgbClr val="B244A2"/>
                </a:solidFill>
                <a:latin typeface="TT Chocolates"/>
              </a:rPr>
              <a:t>, the </a:t>
            </a:r>
            <a:r>
              <a:rPr lang="en-US" sz="2656">
                <a:solidFill>
                  <a:srgbClr val="B244A2"/>
                </a:solidFill>
                <a:latin typeface="TT Chocolates Bold"/>
              </a:rPr>
              <a:t>top 2</a:t>
            </a:r>
            <a:r>
              <a:rPr lang="en-US" sz="2656">
                <a:solidFill>
                  <a:srgbClr val="B244A2"/>
                </a:solidFill>
                <a:latin typeface="TT Chocolates"/>
              </a:rPr>
              <a:t> promotional types are </a:t>
            </a:r>
            <a:r>
              <a:rPr lang="en-US" sz="2656">
                <a:solidFill>
                  <a:srgbClr val="B244A2"/>
                </a:solidFill>
                <a:latin typeface="TT Chocolates Bold"/>
              </a:rPr>
              <a:t>"BOGOF"</a:t>
            </a:r>
            <a:r>
              <a:rPr lang="en-US" sz="2656">
                <a:solidFill>
                  <a:srgbClr val="B244A2"/>
                </a:solidFill>
                <a:latin typeface="TT Chocolates"/>
              </a:rPr>
              <a:t> with an impressive ISU% of 270% and </a:t>
            </a:r>
            <a:r>
              <a:rPr lang="en-US" sz="2656">
                <a:solidFill>
                  <a:srgbClr val="B244A2"/>
                </a:solidFill>
                <a:latin typeface="TT Chocolates Bold"/>
              </a:rPr>
              <a:t>"500 Cashback"</a:t>
            </a:r>
            <a:r>
              <a:rPr lang="en-US" sz="2656">
                <a:solidFill>
                  <a:srgbClr val="B244A2"/>
                </a:solidFill>
                <a:latin typeface="TT Chocolates"/>
              </a:rPr>
              <a:t> with an ISU% of 183%.</a:t>
            </a:r>
          </a:p>
          <a:p>
            <a:pPr marL="573449" lvl="1" indent="-286725">
              <a:lnSpc>
                <a:spcPts val="3984"/>
              </a:lnSpc>
              <a:buFont typeface="Arial"/>
              <a:buChar char="•"/>
            </a:pPr>
            <a:r>
              <a:rPr lang="en-US" sz="2656">
                <a:solidFill>
                  <a:srgbClr val="B244A2"/>
                </a:solidFill>
                <a:latin typeface="TT Chocolates"/>
              </a:rPr>
              <a:t>On the other hand, the </a:t>
            </a:r>
            <a:r>
              <a:rPr lang="en-US" sz="2656">
                <a:solidFill>
                  <a:srgbClr val="B244A2"/>
                </a:solidFill>
                <a:latin typeface="TT Chocolates Bold"/>
              </a:rPr>
              <a:t>bottom 2</a:t>
            </a:r>
            <a:r>
              <a:rPr lang="en-US" sz="2656">
                <a:solidFill>
                  <a:srgbClr val="B244A2"/>
                </a:solidFill>
                <a:latin typeface="TT Chocolates"/>
              </a:rPr>
              <a:t> promotional types based on ISU% are </a:t>
            </a:r>
            <a:r>
              <a:rPr lang="en-US" sz="2656">
                <a:solidFill>
                  <a:srgbClr val="B244A2"/>
                </a:solidFill>
                <a:latin typeface="TT Chocolates Bold"/>
              </a:rPr>
              <a:t>"50% OFF"</a:t>
            </a:r>
            <a:r>
              <a:rPr lang="en-US" sz="2656">
                <a:solidFill>
                  <a:srgbClr val="B244A2"/>
                </a:solidFill>
                <a:latin typeface="TT Chocolates"/>
              </a:rPr>
              <a:t> with a modest ISU% of 32% and </a:t>
            </a:r>
            <a:r>
              <a:rPr lang="en-US" sz="2656">
                <a:solidFill>
                  <a:srgbClr val="B244A2"/>
                </a:solidFill>
                <a:latin typeface="TT Chocolates Bold"/>
              </a:rPr>
              <a:t>"25% OFF"</a:t>
            </a:r>
            <a:r>
              <a:rPr lang="en-US" sz="2656">
                <a:solidFill>
                  <a:srgbClr val="B244A2"/>
                </a:solidFill>
                <a:latin typeface="TT Chocolates"/>
              </a:rPr>
              <a:t> with a negative ISU% of -13%</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DF2F2"/>
        </a:solidFill>
        <a:effectLst/>
      </p:bgPr>
    </p:bg>
    <p:spTree>
      <p:nvGrpSpPr>
        <p:cNvPr id="1" name=""/>
        <p:cNvGrpSpPr/>
        <p:nvPr/>
      </p:nvGrpSpPr>
      <p:grpSpPr>
        <a:xfrm>
          <a:off x="0" y="0"/>
          <a:ext cx="0" cy="0"/>
          <a:chOff x="0" y="0"/>
          <a:chExt cx="0" cy="0"/>
        </a:xfrm>
      </p:grpSpPr>
      <p:sp>
        <p:nvSpPr>
          <p:cNvPr id="2" name="Freeform 2"/>
          <p:cNvSpPr/>
          <p:nvPr/>
        </p:nvSpPr>
        <p:spPr>
          <a:xfrm>
            <a:off x="-4008411" y="-4945286"/>
            <a:ext cx="12989798" cy="12259122"/>
          </a:xfrm>
          <a:custGeom>
            <a:avLst/>
            <a:gdLst/>
            <a:ahLst/>
            <a:cxnLst/>
            <a:rect l="l" t="t" r="r" b="b"/>
            <a:pathLst>
              <a:path w="12989798" h="12259122">
                <a:moveTo>
                  <a:pt x="0" y="0"/>
                </a:moveTo>
                <a:lnTo>
                  <a:pt x="12989798" y="0"/>
                </a:lnTo>
                <a:lnTo>
                  <a:pt x="12989798" y="12259122"/>
                </a:lnTo>
                <a:lnTo>
                  <a:pt x="0" y="12259122"/>
                </a:lnTo>
                <a:lnTo>
                  <a:pt x="0" y="0"/>
                </a:lnTo>
                <a:close/>
              </a:path>
            </a:pathLst>
          </a:custGeom>
          <a:blipFill>
            <a:blip r:embed="rId2"/>
            <a:stretch>
              <a:fillRect/>
            </a:stretch>
          </a:blipFill>
        </p:spPr>
        <p:txBody>
          <a:bodyPr/>
          <a:lstStyle/>
          <a:p>
            <a:endParaRPr lang="en-US"/>
          </a:p>
        </p:txBody>
      </p:sp>
      <p:sp>
        <p:nvSpPr>
          <p:cNvPr id="3" name="Freeform 3"/>
          <p:cNvSpPr/>
          <p:nvPr/>
        </p:nvSpPr>
        <p:spPr>
          <a:xfrm>
            <a:off x="1238619" y="-5407286"/>
            <a:ext cx="12989798" cy="12259122"/>
          </a:xfrm>
          <a:custGeom>
            <a:avLst/>
            <a:gdLst/>
            <a:ahLst/>
            <a:cxnLst/>
            <a:rect l="l" t="t" r="r" b="b"/>
            <a:pathLst>
              <a:path w="12989798" h="12259122">
                <a:moveTo>
                  <a:pt x="0" y="0"/>
                </a:moveTo>
                <a:lnTo>
                  <a:pt x="12989798" y="0"/>
                </a:lnTo>
                <a:lnTo>
                  <a:pt x="12989798" y="12259122"/>
                </a:lnTo>
                <a:lnTo>
                  <a:pt x="0" y="12259122"/>
                </a:lnTo>
                <a:lnTo>
                  <a:pt x="0" y="0"/>
                </a:lnTo>
                <a:close/>
              </a:path>
            </a:pathLst>
          </a:custGeom>
          <a:blipFill>
            <a:blip r:embed="rId2"/>
            <a:stretch>
              <a:fillRect/>
            </a:stretch>
          </a:blipFill>
        </p:spPr>
        <p:txBody>
          <a:bodyPr/>
          <a:lstStyle/>
          <a:p>
            <a:endParaRPr lang="en-US"/>
          </a:p>
        </p:txBody>
      </p:sp>
      <p:sp>
        <p:nvSpPr>
          <p:cNvPr id="4" name="Freeform 4"/>
          <p:cNvSpPr/>
          <p:nvPr/>
        </p:nvSpPr>
        <p:spPr>
          <a:xfrm rot="2537257">
            <a:off x="4428293" y="-5954321"/>
            <a:ext cx="12989798" cy="12259122"/>
          </a:xfrm>
          <a:custGeom>
            <a:avLst/>
            <a:gdLst/>
            <a:ahLst/>
            <a:cxnLst/>
            <a:rect l="l" t="t" r="r" b="b"/>
            <a:pathLst>
              <a:path w="12989798" h="12259122">
                <a:moveTo>
                  <a:pt x="0" y="0"/>
                </a:moveTo>
                <a:lnTo>
                  <a:pt x="12989798" y="0"/>
                </a:lnTo>
                <a:lnTo>
                  <a:pt x="12989798" y="12259121"/>
                </a:lnTo>
                <a:lnTo>
                  <a:pt x="0" y="12259121"/>
                </a:lnTo>
                <a:lnTo>
                  <a:pt x="0" y="0"/>
                </a:lnTo>
                <a:close/>
              </a:path>
            </a:pathLst>
          </a:custGeom>
          <a:blipFill>
            <a:blip r:embed="rId2"/>
            <a:stretch>
              <a:fillRect/>
            </a:stretch>
          </a:blipFill>
        </p:spPr>
        <p:txBody>
          <a:bodyPr/>
          <a:lstStyle/>
          <a:p>
            <a:endParaRPr lang="en-US"/>
          </a:p>
        </p:txBody>
      </p:sp>
      <p:grpSp>
        <p:nvGrpSpPr>
          <p:cNvPr id="5" name="Group 5"/>
          <p:cNvGrpSpPr/>
          <p:nvPr/>
        </p:nvGrpSpPr>
        <p:grpSpPr>
          <a:xfrm>
            <a:off x="16086829" y="208637"/>
            <a:ext cx="3018128" cy="924795"/>
            <a:chOff x="0" y="0"/>
            <a:chExt cx="4024171" cy="1233060"/>
          </a:xfrm>
        </p:grpSpPr>
        <p:sp>
          <p:nvSpPr>
            <p:cNvPr id="6" name="Freeform 6"/>
            <p:cNvSpPr/>
            <p:nvPr/>
          </p:nvSpPr>
          <p:spPr>
            <a:xfrm>
              <a:off x="0" y="0"/>
              <a:ext cx="1284437" cy="1233060"/>
            </a:xfrm>
            <a:custGeom>
              <a:avLst/>
              <a:gdLst/>
              <a:ahLst/>
              <a:cxnLst/>
              <a:rect l="l" t="t" r="r" b="b"/>
              <a:pathLst>
                <a:path w="1284437" h="1233060">
                  <a:moveTo>
                    <a:pt x="0" y="0"/>
                  </a:moveTo>
                  <a:lnTo>
                    <a:pt x="1284437" y="0"/>
                  </a:lnTo>
                  <a:lnTo>
                    <a:pt x="1284437" y="1233060"/>
                  </a:lnTo>
                  <a:lnTo>
                    <a:pt x="0" y="123306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7" name="TextBox 7"/>
            <p:cNvSpPr txBox="1"/>
            <p:nvPr/>
          </p:nvSpPr>
          <p:spPr>
            <a:xfrm>
              <a:off x="1023757" y="559380"/>
              <a:ext cx="3000414" cy="508125"/>
            </a:xfrm>
            <a:prstGeom prst="rect">
              <a:avLst/>
            </a:prstGeom>
          </p:spPr>
          <p:txBody>
            <a:bodyPr lIns="0" tIns="0" rIns="0" bIns="0" rtlCol="0" anchor="t">
              <a:spAutoFit/>
            </a:bodyPr>
            <a:lstStyle/>
            <a:p>
              <a:pPr>
                <a:lnSpc>
                  <a:spcPts val="3113"/>
                </a:lnSpc>
              </a:pPr>
              <a:r>
                <a:rPr lang="en-US" sz="2223" spc="222">
                  <a:solidFill>
                    <a:srgbClr val="C9184A"/>
                  </a:solidFill>
                  <a:latin typeface="Zcool XiaoWei"/>
                </a:rPr>
                <a:t>Mart</a:t>
              </a:r>
            </a:p>
          </p:txBody>
        </p:sp>
        <p:sp>
          <p:nvSpPr>
            <p:cNvPr id="8" name="TextBox 8"/>
            <p:cNvSpPr txBox="1"/>
            <p:nvPr/>
          </p:nvSpPr>
          <p:spPr>
            <a:xfrm>
              <a:off x="1023757" y="184727"/>
              <a:ext cx="3000414" cy="574761"/>
            </a:xfrm>
            <a:prstGeom prst="rect">
              <a:avLst/>
            </a:prstGeom>
          </p:spPr>
          <p:txBody>
            <a:bodyPr lIns="0" tIns="0" rIns="0" bIns="0" rtlCol="0" anchor="t">
              <a:spAutoFit/>
            </a:bodyPr>
            <a:lstStyle/>
            <a:p>
              <a:pPr>
                <a:lnSpc>
                  <a:spcPts val="3679"/>
                </a:lnSpc>
              </a:pPr>
              <a:r>
                <a:rPr lang="en-US" sz="2627">
                  <a:solidFill>
                    <a:srgbClr val="C9184A"/>
                  </a:solidFill>
                  <a:latin typeface="Zcool XiaoWei"/>
                </a:rPr>
                <a:t>AtliQ</a:t>
              </a:r>
            </a:p>
          </p:txBody>
        </p:sp>
      </p:grpSp>
      <p:sp>
        <p:nvSpPr>
          <p:cNvPr id="9" name="Freeform 9"/>
          <p:cNvSpPr/>
          <p:nvPr/>
        </p:nvSpPr>
        <p:spPr>
          <a:xfrm>
            <a:off x="559890" y="671034"/>
            <a:ext cx="4987724" cy="4662154"/>
          </a:xfrm>
          <a:custGeom>
            <a:avLst/>
            <a:gdLst/>
            <a:ahLst/>
            <a:cxnLst/>
            <a:rect l="l" t="t" r="r" b="b"/>
            <a:pathLst>
              <a:path w="4987724" h="4662154">
                <a:moveTo>
                  <a:pt x="0" y="0"/>
                </a:moveTo>
                <a:lnTo>
                  <a:pt x="4987723" y="0"/>
                </a:lnTo>
                <a:lnTo>
                  <a:pt x="4987723" y="4662154"/>
                </a:lnTo>
                <a:lnTo>
                  <a:pt x="0" y="4662154"/>
                </a:lnTo>
                <a:lnTo>
                  <a:pt x="0" y="0"/>
                </a:lnTo>
                <a:close/>
              </a:path>
            </a:pathLst>
          </a:custGeom>
          <a:blipFill>
            <a:blip r:embed="rId5"/>
            <a:stretch>
              <a:fillRect/>
            </a:stretch>
          </a:blipFill>
        </p:spPr>
        <p:txBody>
          <a:bodyPr/>
          <a:lstStyle/>
          <a:p>
            <a:endParaRPr lang="en-US"/>
          </a:p>
        </p:txBody>
      </p:sp>
      <p:sp>
        <p:nvSpPr>
          <p:cNvPr id="10" name="Freeform 10"/>
          <p:cNvSpPr/>
          <p:nvPr/>
        </p:nvSpPr>
        <p:spPr>
          <a:xfrm>
            <a:off x="12705146" y="4573228"/>
            <a:ext cx="5077315" cy="5309611"/>
          </a:xfrm>
          <a:custGeom>
            <a:avLst/>
            <a:gdLst/>
            <a:ahLst/>
            <a:cxnLst/>
            <a:rect l="l" t="t" r="r" b="b"/>
            <a:pathLst>
              <a:path w="5077315" h="5309611">
                <a:moveTo>
                  <a:pt x="0" y="0"/>
                </a:moveTo>
                <a:lnTo>
                  <a:pt x="5077315" y="0"/>
                </a:lnTo>
                <a:lnTo>
                  <a:pt x="5077315" y="5309611"/>
                </a:lnTo>
                <a:lnTo>
                  <a:pt x="0" y="5309611"/>
                </a:lnTo>
                <a:lnTo>
                  <a:pt x="0" y="0"/>
                </a:lnTo>
                <a:close/>
              </a:path>
            </a:pathLst>
          </a:custGeom>
          <a:blipFill>
            <a:blip r:embed="rId6"/>
            <a:stretch>
              <a:fillRect/>
            </a:stretch>
          </a:blipFill>
        </p:spPr>
        <p:txBody>
          <a:bodyPr/>
          <a:lstStyle/>
          <a:p>
            <a:endParaRPr lang="en-US"/>
          </a:p>
        </p:txBody>
      </p:sp>
      <p:sp>
        <p:nvSpPr>
          <p:cNvPr id="11" name="TextBox 11"/>
          <p:cNvSpPr txBox="1"/>
          <p:nvPr/>
        </p:nvSpPr>
        <p:spPr>
          <a:xfrm>
            <a:off x="6034001" y="1098550"/>
            <a:ext cx="11225299" cy="3013478"/>
          </a:xfrm>
          <a:prstGeom prst="rect">
            <a:avLst/>
          </a:prstGeom>
        </p:spPr>
        <p:txBody>
          <a:bodyPr lIns="0" tIns="0" rIns="0" bIns="0" rtlCol="0" anchor="t">
            <a:spAutoFit/>
          </a:bodyPr>
          <a:lstStyle/>
          <a:p>
            <a:pPr marL="573449" lvl="1" indent="-286725">
              <a:lnSpc>
                <a:spcPts val="3984"/>
              </a:lnSpc>
              <a:buFont typeface="Arial"/>
              <a:buChar char="•"/>
            </a:pPr>
            <a:r>
              <a:rPr lang="en-US" sz="2656">
                <a:solidFill>
                  <a:srgbClr val="B244A2"/>
                </a:solidFill>
                <a:latin typeface="TT Chocolates"/>
              </a:rPr>
              <a:t>The revenue generated through discount-based promotions, include 25% OFF, 33% OFF, and 50% OFF revenues.</a:t>
            </a:r>
          </a:p>
          <a:p>
            <a:pPr marL="573449" lvl="1" indent="-286725">
              <a:lnSpc>
                <a:spcPts val="3984"/>
              </a:lnSpc>
              <a:buFont typeface="Arial"/>
              <a:buChar char="•"/>
            </a:pPr>
            <a:r>
              <a:rPr lang="en-US" sz="2656">
                <a:solidFill>
                  <a:srgbClr val="B244A2"/>
                </a:solidFill>
                <a:latin typeface="TT Chocolates"/>
              </a:rPr>
              <a:t>Among the promotional types, </a:t>
            </a:r>
            <a:r>
              <a:rPr lang="en-US" sz="2656">
                <a:solidFill>
                  <a:srgbClr val="B244A2"/>
                </a:solidFill>
                <a:latin typeface="TT Chocolates Bold"/>
              </a:rPr>
              <a:t>"500 Cashback"</a:t>
            </a:r>
            <a:r>
              <a:rPr lang="en-US" sz="2656">
                <a:solidFill>
                  <a:srgbClr val="B244A2"/>
                </a:solidFill>
                <a:latin typeface="TT Chocolates"/>
              </a:rPr>
              <a:t> stands out as the </a:t>
            </a:r>
            <a:r>
              <a:rPr lang="en-US" sz="2656">
                <a:solidFill>
                  <a:srgbClr val="B244A2"/>
                </a:solidFill>
                <a:latin typeface="TT Chocolates Bold"/>
              </a:rPr>
              <a:t>top</a:t>
            </a:r>
            <a:r>
              <a:rPr lang="en-US" sz="2656">
                <a:solidFill>
                  <a:srgbClr val="B244A2"/>
                </a:solidFill>
                <a:latin typeface="TT Chocolates"/>
              </a:rPr>
              <a:t> performer, contributing to 64% of the total revenue generated after promotions. Following closely behind is </a:t>
            </a:r>
            <a:r>
              <a:rPr lang="en-US" sz="2656">
                <a:solidFill>
                  <a:srgbClr val="B244A2"/>
                </a:solidFill>
                <a:latin typeface="TT Chocolates Bold"/>
              </a:rPr>
              <a:t>"BOGOF"</a:t>
            </a:r>
            <a:r>
              <a:rPr lang="en-US" sz="2656">
                <a:solidFill>
                  <a:srgbClr val="B244A2"/>
                </a:solidFill>
                <a:latin typeface="TT Chocolates"/>
              </a:rPr>
              <a:t> (Buy One Get One Free) with approximately 19% of the revenue.</a:t>
            </a:r>
          </a:p>
        </p:txBody>
      </p:sp>
      <p:sp>
        <p:nvSpPr>
          <p:cNvPr id="12" name="TextBox 12"/>
          <p:cNvSpPr txBox="1"/>
          <p:nvPr/>
        </p:nvSpPr>
        <p:spPr>
          <a:xfrm>
            <a:off x="1028700" y="6066376"/>
            <a:ext cx="10930414" cy="3518303"/>
          </a:xfrm>
          <a:prstGeom prst="rect">
            <a:avLst/>
          </a:prstGeom>
        </p:spPr>
        <p:txBody>
          <a:bodyPr lIns="0" tIns="0" rIns="0" bIns="0" rtlCol="0" anchor="t">
            <a:spAutoFit/>
          </a:bodyPr>
          <a:lstStyle/>
          <a:p>
            <a:pPr marL="573449" lvl="1" indent="-286725">
              <a:lnSpc>
                <a:spcPts val="3984"/>
              </a:lnSpc>
              <a:buFont typeface="Arial"/>
              <a:buChar char="•"/>
            </a:pPr>
            <a:r>
              <a:rPr lang="en-US" sz="2656">
                <a:solidFill>
                  <a:srgbClr val="B244A2"/>
                </a:solidFill>
                <a:latin typeface="TT Chocolates"/>
              </a:rPr>
              <a:t>During Diwali promotions, </a:t>
            </a:r>
            <a:r>
              <a:rPr lang="en-US" sz="2656">
                <a:solidFill>
                  <a:srgbClr val="B244A2"/>
                </a:solidFill>
                <a:latin typeface="TT Chocolates Bold"/>
              </a:rPr>
              <a:t>"500 Cashback"</a:t>
            </a:r>
            <a:r>
              <a:rPr lang="en-US" sz="2656">
                <a:solidFill>
                  <a:srgbClr val="B244A2"/>
                </a:solidFill>
                <a:latin typeface="TT Chocolates"/>
              </a:rPr>
              <a:t> performed exceptionally well, contributing to a substantial revenue of 127 million. Additionally, </a:t>
            </a:r>
            <a:r>
              <a:rPr lang="en-US" sz="2656">
                <a:solidFill>
                  <a:srgbClr val="B244A2"/>
                </a:solidFill>
                <a:latin typeface="TT Chocolates Bold"/>
              </a:rPr>
              <a:t>"25% OFF"</a:t>
            </a:r>
            <a:r>
              <a:rPr lang="en-US" sz="2656">
                <a:solidFill>
                  <a:srgbClr val="B244A2"/>
                </a:solidFill>
                <a:latin typeface="TT Chocolates"/>
              </a:rPr>
              <a:t> and </a:t>
            </a:r>
            <a:r>
              <a:rPr lang="en-US" sz="2656">
                <a:solidFill>
                  <a:srgbClr val="B244A2"/>
                </a:solidFill>
                <a:latin typeface="TT Chocolates Bold"/>
              </a:rPr>
              <a:t>"50% OFF"</a:t>
            </a:r>
            <a:r>
              <a:rPr lang="en-US" sz="2656">
                <a:solidFill>
                  <a:srgbClr val="B244A2"/>
                </a:solidFill>
                <a:latin typeface="TT Chocolates"/>
              </a:rPr>
              <a:t> promo types also demonstrated strong performance during Diwali.</a:t>
            </a:r>
          </a:p>
          <a:p>
            <a:pPr marL="573449" lvl="1" indent="-286725">
              <a:lnSpc>
                <a:spcPts val="3984"/>
              </a:lnSpc>
              <a:buFont typeface="Arial"/>
              <a:buChar char="•"/>
            </a:pPr>
            <a:r>
              <a:rPr lang="en-US" sz="2656">
                <a:solidFill>
                  <a:srgbClr val="B244A2"/>
                </a:solidFill>
                <a:latin typeface="TT Chocolates"/>
              </a:rPr>
              <a:t>Conversely, </a:t>
            </a:r>
            <a:r>
              <a:rPr lang="en-US" sz="2656">
                <a:solidFill>
                  <a:srgbClr val="B244A2"/>
                </a:solidFill>
                <a:latin typeface="TT Chocolates Bold"/>
              </a:rPr>
              <a:t>"BOGOF"</a:t>
            </a:r>
            <a:r>
              <a:rPr lang="en-US" sz="2656">
                <a:solidFill>
                  <a:srgbClr val="B244A2"/>
                </a:solidFill>
                <a:latin typeface="TT Chocolates"/>
              </a:rPr>
              <a:t> and </a:t>
            </a:r>
            <a:r>
              <a:rPr lang="en-US" sz="2656">
                <a:solidFill>
                  <a:srgbClr val="B244A2"/>
                </a:solidFill>
                <a:latin typeface="TT Chocolates Bold"/>
              </a:rPr>
              <a:t>"33% OFF"</a:t>
            </a:r>
            <a:r>
              <a:rPr lang="en-US" sz="2656">
                <a:solidFill>
                  <a:srgbClr val="B244A2"/>
                </a:solidFill>
                <a:latin typeface="TT Chocolates"/>
              </a:rPr>
              <a:t> promo types excelled during Sankranti promotions, generating revenue of 36 million and 19 million, respectively.</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DF2F2"/>
        </a:solidFill>
        <a:effectLst/>
      </p:bgPr>
    </p:bg>
    <p:spTree>
      <p:nvGrpSpPr>
        <p:cNvPr id="1" name=""/>
        <p:cNvGrpSpPr/>
        <p:nvPr/>
      </p:nvGrpSpPr>
      <p:grpSpPr>
        <a:xfrm>
          <a:off x="0" y="0"/>
          <a:ext cx="0" cy="0"/>
          <a:chOff x="0" y="0"/>
          <a:chExt cx="0" cy="0"/>
        </a:xfrm>
      </p:grpSpPr>
      <p:sp>
        <p:nvSpPr>
          <p:cNvPr id="2" name="Freeform 2"/>
          <p:cNvSpPr/>
          <p:nvPr/>
        </p:nvSpPr>
        <p:spPr>
          <a:xfrm>
            <a:off x="-4008411" y="-4945286"/>
            <a:ext cx="12989798" cy="12259122"/>
          </a:xfrm>
          <a:custGeom>
            <a:avLst/>
            <a:gdLst/>
            <a:ahLst/>
            <a:cxnLst/>
            <a:rect l="l" t="t" r="r" b="b"/>
            <a:pathLst>
              <a:path w="12989798" h="12259122">
                <a:moveTo>
                  <a:pt x="0" y="0"/>
                </a:moveTo>
                <a:lnTo>
                  <a:pt x="12989798" y="0"/>
                </a:lnTo>
                <a:lnTo>
                  <a:pt x="12989798" y="12259122"/>
                </a:lnTo>
                <a:lnTo>
                  <a:pt x="0" y="12259122"/>
                </a:lnTo>
                <a:lnTo>
                  <a:pt x="0" y="0"/>
                </a:lnTo>
                <a:close/>
              </a:path>
            </a:pathLst>
          </a:custGeom>
          <a:blipFill>
            <a:blip r:embed="rId2"/>
            <a:stretch>
              <a:fillRect/>
            </a:stretch>
          </a:blipFill>
        </p:spPr>
        <p:txBody>
          <a:bodyPr/>
          <a:lstStyle/>
          <a:p>
            <a:endParaRPr lang="en-US"/>
          </a:p>
        </p:txBody>
      </p:sp>
      <p:sp>
        <p:nvSpPr>
          <p:cNvPr id="3" name="Freeform 3"/>
          <p:cNvSpPr/>
          <p:nvPr/>
        </p:nvSpPr>
        <p:spPr>
          <a:xfrm>
            <a:off x="1238619" y="-5407286"/>
            <a:ext cx="12989798" cy="12259122"/>
          </a:xfrm>
          <a:custGeom>
            <a:avLst/>
            <a:gdLst/>
            <a:ahLst/>
            <a:cxnLst/>
            <a:rect l="l" t="t" r="r" b="b"/>
            <a:pathLst>
              <a:path w="12989798" h="12259122">
                <a:moveTo>
                  <a:pt x="0" y="0"/>
                </a:moveTo>
                <a:lnTo>
                  <a:pt x="12989798" y="0"/>
                </a:lnTo>
                <a:lnTo>
                  <a:pt x="12989798" y="12259122"/>
                </a:lnTo>
                <a:lnTo>
                  <a:pt x="0" y="12259122"/>
                </a:lnTo>
                <a:lnTo>
                  <a:pt x="0" y="0"/>
                </a:lnTo>
                <a:close/>
              </a:path>
            </a:pathLst>
          </a:custGeom>
          <a:blipFill>
            <a:blip r:embed="rId2"/>
            <a:stretch>
              <a:fillRect/>
            </a:stretch>
          </a:blipFill>
        </p:spPr>
        <p:txBody>
          <a:bodyPr/>
          <a:lstStyle/>
          <a:p>
            <a:endParaRPr lang="en-US"/>
          </a:p>
        </p:txBody>
      </p:sp>
      <p:sp>
        <p:nvSpPr>
          <p:cNvPr id="4" name="Freeform 4"/>
          <p:cNvSpPr/>
          <p:nvPr/>
        </p:nvSpPr>
        <p:spPr>
          <a:xfrm rot="2537257">
            <a:off x="4428293" y="-5954321"/>
            <a:ext cx="12989798" cy="12259122"/>
          </a:xfrm>
          <a:custGeom>
            <a:avLst/>
            <a:gdLst/>
            <a:ahLst/>
            <a:cxnLst/>
            <a:rect l="l" t="t" r="r" b="b"/>
            <a:pathLst>
              <a:path w="12989798" h="12259122">
                <a:moveTo>
                  <a:pt x="0" y="0"/>
                </a:moveTo>
                <a:lnTo>
                  <a:pt x="12989798" y="0"/>
                </a:lnTo>
                <a:lnTo>
                  <a:pt x="12989798" y="12259121"/>
                </a:lnTo>
                <a:lnTo>
                  <a:pt x="0" y="12259121"/>
                </a:lnTo>
                <a:lnTo>
                  <a:pt x="0" y="0"/>
                </a:lnTo>
                <a:close/>
              </a:path>
            </a:pathLst>
          </a:custGeom>
          <a:blipFill>
            <a:blip r:embed="rId2"/>
            <a:stretch>
              <a:fillRect/>
            </a:stretch>
          </a:blipFill>
        </p:spPr>
        <p:txBody>
          <a:bodyPr/>
          <a:lstStyle/>
          <a:p>
            <a:endParaRPr lang="en-US"/>
          </a:p>
        </p:txBody>
      </p:sp>
      <p:grpSp>
        <p:nvGrpSpPr>
          <p:cNvPr id="5" name="Group 5"/>
          <p:cNvGrpSpPr/>
          <p:nvPr/>
        </p:nvGrpSpPr>
        <p:grpSpPr>
          <a:xfrm>
            <a:off x="16086829" y="208637"/>
            <a:ext cx="3018128" cy="924795"/>
            <a:chOff x="0" y="0"/>
            <a:chExt cx="4024171" cy="1233060"/>
          </a:xfrm>
        </p:grpSpPr>
        <p:sp>
          <p:nvSpPr>
            <p:cNvPr id="6" name="Freeform 6"/>
            <p:cNvSpPr/>
            <p:nvPr/>
          </p:nvSpPr>
          <p:spPr>
            <a:xfrm>
              <a:off x="0" y="0"/>
              <a:ext cx="1284437" cy="1233060"/>
            </a:xfrm>
            <a:custGeom>
              <a:avLst/>
              <a:gdLst/>
              <a:ahLst/>
              <a:cxnLst/>
              <a:rect l="l" t="t" r="r" b="b"/>
              <a:pathLst>
                <a:path w="1284437" h="1233060">
                  <a:moveTo>
                    <a:pt x="0" y="0"/>
                  </a:moveTo>
                  <a:lnTo>
                    <a:pt x="1284437" y="0"/>
                  </a:lnTo>
                  <a:lnTo>
                    <a:pt x="1284437" y="1233060"/>
                  </a:lnTo>
                  <a:lnTo>
                    <a:pt x="0" y="123306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7" name="TextBox 7"/>
            <p:cNvSpPr txBox="1"/>
            <p:nvPr/>
          </p:nvSpPr>
          <p:spPr>
            <a:xfrm>
              <a:off x="1023757" y="559380"/>
              <a:ext cx="3000414" cy="508125"/>
            </a:xfrm>
            <a:prstGeom prst="rect">
              <a:avLst/>
            </a:prstGeom>
          </p:spPr>
          <p:txBody>
            <a:bodyPr lIns="0" tIns="0" rIns="0" bIns="0" rtlCol="0" anchor="t">
              <a:spAutoFit/>
            </a:bodyPr>
            <a:lstStyle/>
            <a:p>
              <a:pPr>
                <a:lnSpc>
                  <a:spcPts val="3113"/>
                </a:lnSpc>
              </a:pPr>
              <a:r>
                <a:rPr lang="en-US" sz="2223" spc="222">
                  <a:solidFill>
                    <a:srgbClr val="C9184A"/>
                  </a:solidFill>
                  <a:latin typeface="Zcool XiaoWei"/>
                </a:rPr>
                <a:t>Mart</a:t>
              </a:r>
            </a:p>
          </p:txBody>
        </p:sp>
        <p:sp>
          <p:nvSpPr>
            <p:cNvPr id="8" name="TextBox 8"/>
            <p:cNvSpPr txBox="1"/>
            <p:nvPr/>
          </p:nvSpPr>
          <p:spPr>
            <a:xfrm>
              <a:off x="1023757" y="184727"/>
              <a:ext cx="3000414" cy="574761"/>
            </a:xfrm>
            <a:prstGeom prst="rect">
              <a:avLst/>
            </a:prstGeom>
          </p:spPr>
          <p:txBody>
            <a:bodyPr lIns="0" tIns="0" rIns="0" bIns="0" rtlCol="0" anchor="t">
              <a:spAutoFit/>
            </a:bodyPr>
            <a:lstStyle/>
            <a:p>
              <a:pPr>
                <a:lnSpc>
                  <a:spcPts val="3679"/>
                </a:lnSpc>
              </a:pPr>
              <a:r>
                <a:rPr lang="en-US" sz="2627">
                  <a:solidFill>
                    <a:srgbClr val="C9184A"/>
                  </a:solidFill>
                  <a:latin typeface="Zcool XiaoWei"/>
                </a:rPr>
                <a:t>AtliQ</a:t>
              </a:r>
            </a:p>
          </p:txBody>
        </p:sp>
      </p:grpSp>
      <p:sp>
        <p:nvSpPr>
          <p:cNvPr id="9" name="Freeform 9"/>
          <p:cNvSpPr/>
          <p:nvPr/>
        </p:nvSpPr>
        <p:spPr>
          <a:xfrm>
            <a:off x="9306245" y="494878"/>
            <a:ext cx="4922172" cy="4978361"/>
          </a:xfrm>
          <a:custGeom>
            <a:avLst/>
            <a:gdLst/>
            <a:ahLst/>
            <a:cxnLst/>
            <a:rect l="l" t="t" r="r" b="b"/>
            <a:pathLst>
              <a:path w="4922172" h="4978361">
                <a:moveTo>
                  <a:pt x="0" y="0"/>
                </a:moveTo>
                <a:lnTo>
                  <a:pt x="4922172" y="0"/>
                </a:lnTo>
                <a:lnTo>
                  <a:pt x="4922172" y="4978361"/>
                </a:lnTo>
                <a:lnTo>
                  <a:pt x="0" y="4978361"/>
                </a:lnTo>
                <a:lnTo>
                  <a:pt x="0" y="0"/>
                </a:lnTo>
                <a:close/>
              </a:path>
            </a:pathLst>
          </a:custGeom>
          <a:blipFill>
            <a:blip r:embed="rId5"/>
            <a:stretch>
              <a:fillRect/>
            </a:stretch>
          </a:blipFill>
        </p:spPr>
        <p:txBody>
          <a:bodyPr/>
          <a:lstStyle/>
          <a:p>
            <a:endParaRPr lang="en-US"/>
          </a:p>
        </p:txBody>
      </p:sp>
      <p:sp>
        <p:nvSpPr>
          <p:cNvPr id="10" name="Freeform 10"/>
          <p:cNvSpPr/>
          <p:nvPr/>
        </p:nvSpPr>
        <p:spPr>
          <a:xfrm>
            <a:off x="2486488" y="494878"/>
            <a:ext cx="4861188" cy="4995599"/>
          </a:xfrm>
          <a:custGeom>
            <a:avLst/>
            <a:gdLst/>
            <a:ahLst/>
            <a:cxnLst/>
            <a:rect l="l" t="t" r="r" b="b"/>
            <a:pathLst>
              <a:path w="4861188" h="4995599">
                <a:moveTo>
                  <a:pt x="0" y="0"/>
                </a:moveTo>
                <a:lnTo>
                  <a:pt x="4861188" y="0"/>
                </a:lnTo>
                <a:lnTo>
                  <a:pt x="4861188" y="4995599"/>
                </a:lnTo>
                <a:lnTo>
                  <a:pt x="0" y="4995599"/>
                </a:lnTo>
                <a:lnTo>
                  <a:pt x="0" y="0"/>
                </a:lnTo>
                <a:close/>
              </a:path>
            </a:pathLst>
          </a:custGeom>
          <a:blipFill>
            <a:blip r:embed="rId6"/>
            <a:stretch>
              <a:fillRect/>
            </a:stretch>
          </a:blipFill>
        </p:spPr>
        <p:txBody>
          <a:bodyPr/>
          <a:lstStyle/>
          <a:p>
            <a:endParaRPr lang="en-US"/>
          </a:p>
        </p:txBody>
      </p:sp>
      <p:sp>
        <p:nvSpPr>
          <p:cNvPr id="11" name="TextBox 11"/>
          <p:cNvSpPr txBox="1"/>
          <p:nvPr/>
        </p:nvSpPr>
        <p:spPr>
          <a:xfrm>
            <a:off x="1994127" y="6066376"/>
            <a:ext cx="14850541" cy="3013478"/>
          </a:xfrm>
          <a:prstGeom prst="rect">
            <a:avLst/>
          </a:prstGeom>
        </p:spPr>
        <p:txBody>
          <a:bodyPr lIns="0" tIns="0" rIns="0" bIns="0" rtlCol="0" anchor="t">
            <a:spAutoFit/>
          </a:bodyPr>
          <a:lstStyle/>
          <a:p>
            <a:pPr marL="573449" lvl="1" indent="-286725">
              <a:lnSpc>
                <a:spcPts val="3984"/>
              </a:lnSpc>
              <a:buFont typeface="Arial"/>
              <a:buChar char="•"/>
            </a:pPr>
            <a:r>
              <a:rPr lang="en-US" sz="2656">
                <a:solidFill>
                  <a:srgbClr val="B244A2"/>
                </a:solidFill>
                <a:latin typeface="TT Chocolates"/>
              </a:rPr>
              <a:t>Among the promotional types, </a:t>
            </a:r>
            <a:r>
              <a:rPr lang="en-US" sz="2656">
                <a:solidFill>
                  <a:srgbClr val="B244A2"/>
                </a:solidFill>
                <a:latin typeface="TT Chocolates Bold"/>
              </a:rPr>
              <a:t>"BOGOF"</a:t>
            </a:r>
            <a:r>
              <a:rPr lang="en-US" sz="2656">
                <a:solidFill>
                  <a:srgbClr val="B244A2"/>
                </a:solidFill>
                <a:latin typeface="TT Chocolates"/>
              </a:rPr>
              <a:t> (Buy One Get One Free) stands out as the top performer in terms of quantity sold after promotions, with a total of 215K units. Following closely behind are </a:t>
            </a:r>
            <a:r>
              <a:rPr lang="en-US" sz="2656">
                <a:solidFill>
                  <a:srgbClr val="B244A2"/>
                </a:solidFill>
                <a:latin typeface="TT Chocolates Bold"/>
              </a:rPr>
              <a:t>"33%</a:t>
            </a:r>
            <a:r>
              <a:rPr lang="en-US" sz="2656">
                <a:solidFill>
                  <a:srgbClr val="B244A2"/>
                </a:solidFill>
                <a:latin typeface="TT Chocolates"/>
              </a:rPr>
              <a:t> </a:t>
            </a:r>
            <a:r>
              <a:rPr lang="en-US" sz="2656">
                <a:solidFill>
                  <a:srgbClr val="B244A2"/>
                </a:solidFill>
                <a:latin typeface="TT Chocolates Bold"/>
              </a:rPr>
              <a:t>Off"</a:t>
            </a:r>
            <a:r>
              <a:rPr lang="en-US" sz="2656">
                <a:solidFill>
                  <a:srgbClr val="B244A2"/>
                </a:solidFill>
                <a:latin typeface="TT Chocolates"/>
              </a:rPr>
              <a:t> and </a:t>
            </a:r>
            <a:r>
              <a:rPr lang="en-US" sz="2656">
                <a:solidFill>
                  <a:srgbClr val="B244A2"/>
                </a:solidFill>
                <a:latin typeface="TT Chocolates Bold"/>
              </a:rPr>
              <a:t>"500 Cashback"</a:t>
            </a:r>
            <a:r>
              <a:rPr lang="en-US" sz="2656">
                <a:solidFill>
                  <a:srgbClr val="B244A2"/>
                </a:solidFill>
                <a:latin typeface="TT Chocolates"/>
              </a:rPr>
              <a:t> promo types.</a:t>
            </a:r>
          </a:p>
          <a:p>
            <a:pPr marL="573449" lvl="1" indent="-286725">
              <a:lnSpc>
                <a:spcPts val="3984"/>
              </a:lnSpc>
              <a:buFont typeface="Arial"/>
              <a:buChar char="•"/>
            </a:pPr>
            <a:r>
              <a:rPr lang="en-US" sz="2656">
                <a:solidFill>
                  <a:srgbClr val="B244A2"/>
                </a:solidFill>
                <a:latin typeface="TT Chocolates"/>
              </a:rPr>
              <a:t>In terms of revenue generated after promotions, </a:t>
            </a:r>
            <a:r>
              <a:rPr lang="en-US" sz="2656">
                <a:solidFill>
                  <a:srgbClr val="B244A2"/>
                </a:solidFill>
                <a:latin typeface="TT Chocolates Bold"/>
              </a:rPr>
              <a:t>"500 Cashback"</a:t>
            </a:r>
            <a:r>
              <a:rPr lang="en-US" sz="2656">
                <a:solidFill>
                  <a:srgbClr val="B244A2"/>
                </a:solidFill>
                <a:latin typeface="TT Chocolates"/>
              </a:rPr>
              <a:t> emerges as the leading promotional type, generating the highest revenue of 158 million. </a:t>
            </a:r>
            <a:r>
              <a:rPr lang="en-US" sz="2656">
                <a:solidFill>
                  <a:srgbClr val="B244A2"/>
                </a:solidFill>
                <a:latin typeface="TT Chocolates Bold"/>
              </a:rPr>
              <a:t>"BOGOF"</a:t>
            </a:r>
            <a:r>
              <a:rPr lang="en-US" sz="2656">
                <a:solidFill>
                  <a:srgbClr val="B244A2"/>
                </a:solidFill>
                <a:latin typeface="TT Chocolates"/>
              </a:rPr>
              <a:t> and </a:t>
            </a:r>
            <a:r>
              <a:rPr lang="en-US" sz="2656">
                <a:solidFill>
                  <a:srgbClr val="B244A2"/>
                </a:solidFill>
                <a:latin typeface="TT Chocolates Bold"/>
              </a:rPr>
              <a:t>"33% OFF"</a:t>
            </a:r>
            <a:r>
              <a:rPr lang="en-US" sz="2656">
                <a:solidFill>
                  <a:srgbClr val="B244A2"/>
                </a:solidFill>
                <a:latin typeface="TT Chocolates"/>
              </a:rPr>
              <a:t> also contribute significantly to revenue after promotions</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DF2F2"/>
        </a:solidFill>
        <a:effectLst/>
      </p:bgPr>
    </p:bg>
    <p:spTree>
      <p:nvGrpSpPr>
        <p:cNvPr id="1" name=""/>
        <p:cNvGrpSpPr/>
        <p:nvPr/>
      </p:nvGrpSpPr>
      <p:grpSpPr>
        <a:xfrm>
          <a:off x="0" y="0"/>
          <a:ext cx="0" cy="0"/>
          <a:chOff x="0" y="0"/>
          <a:chExt cx="0" cy="0"/>
        </a:xfrm>
      </p:grpSpPr>
      <p:sp>
        <p:nvSpPr>
          <p:cNvPr id="2" name="Freeform 2" descr="Pink Red Blurred Dot"/>
          <p:cNvSpPr/>
          <p:nvPr/>
        </p:nvSpPr>
        <p:spPr>
          <a:xfrm>
            <a:off x="-1410586" y="-2822145"/>
            <a:ext cx="8917761" cy="8416137"/>
          </a:xfrm>
          <a:custGeom>
            <a:avLst/>
            <a:gdLst/>
            <a:ahLst/>
            <a:cxnLst/>
            <a:rect l="l" t="t" r="r" b="b"/>
            <a:pathLst>
              <a:path w="8917761" h="8416137">
                <a:moveTo>
                  <a:pt x="0" y="0"/>
                </a:moveTo>
                <a:lnTo>
                  <a:pt x="8917761" y="0"/>
                </a:lnTo>
                <a:lnTo>
                  <a:pt x="8917761" y="8416137"/>
                </a:lnTo>
                <a:lnTo>
                  <a:pt x="0" y="8416137"/>
                </a:lnTo>
                <a:lnTo>
                  <a:pt x="0" y="0"/>
                </a:lnTo>
                <a:close/>
              </a:path>
            </a:pathLst>
          </a:custGeom>
          <a:blipFill>
            <a:blip r:embed="rId2"/>
            <a:stretch>
              <a:fillRect/>
            </a:stretch>
          </a:blipFill>
        </p:spPr>
        <p:txBody>
          <a:bodyPr/>
          <a:lstStyle/>
          <a:p>
            <a:endParaRPr lang="en-US"/>
          </a:p>
        </p:txBody>
      </p:sp>
      <p:sp>
        <p:nvSpPr>
          <p:cNvPr id="3" name="Freeform 3" descr="Yellow Blurred Dot"/>
          <p:cNvSpPr/>
          <p:nvPr/>
        </p:nvSpPr>
        <p:spPr>
          <a:xfrm>
            <a:off x="-3259354" y="175435"/>
            <a:ext cx="10766529" cy="10111565"/>
          </a:xfrm>
          <a:custGeom>
            <a:avLst/>
            <a:gdLst/>
            <a:ahLst/>
            <a:cxnLst/>
            <a:rect l="l" t="t" r="r" b="b"/>
            <a:pathLst>
              <a:path w="10766529" h="10111565">
                <a:moveTo>
                  <a:pt x="0" y="0"/>
                </a:moveTo>
                <a:lnTo>
                  <a:pt x="10766529" y="0"/>
                </a:lnTo>
                <a:lnTo>
                  <a:pt x="10766529" y="10111565"/>
                </a:lnTo>
                <a:lnTo>
                  <a:pt x="0" y="10111565"/>
                </a:lnTo>
                <a:lnTo>
                  <a:pt x="0" y="0"/>
                </a:lnTo>
                <a:close/>
              </a:path>
            </a:pathLst>
          </a:custGeom>
          <a:blipFill>
            <a:blip r:embed="rId3"/>
            <a:stretch>
              <a:fillRect/>
            </a:stretch>
          </a:blipFill>
        </p:spPr>
        <p:txBody>
          <a:bodyPr/>
          <a:lstStyle/>
          <a:p>
            <a:endParaRPr lang="en-US"/>
          </a:p>
        </p:txBody>
      </p:sp>
      <p:sp>
        <p:nvSpPr>
          <p:cNvPr id="4" name="TextBox 4"/>
          <p:cNvSpPr txBox="1"/>
          <p:nvPr/>
        </p:nvSpPr>
        <p:spPr>
          <a:xfrm>
            <a:off x="4812659" y="6436353"/>
            <a:ext cx="12945246" cy="857250"/>
          </a:xfrm>
          <a:prstGeom prst="rect">
            <a:avLst/>
          </a:prstGeom>
        </p:spPr>
        <p:txBody>
          <a:bodyPr lIns="0" tIns="0" rIns="0" bIns="0" rtlCol="0" anchor="t">
            <a:spAutoFit/>
          </a:bodyPr>
          <a:lstStyle/>
          <a:p>
            <a:pPr marL="0" lvl="0" indent="0" algn="ctr">
              <a:lnSpc>
                <a:spcPts val="3300"/>
              </a:lnSpc>
              <a:spcBef>
                <a:spcPct val="0"/>
              </a:spcBef>
            </a:pPr>
            <a:r>
              <a:rPr lang="en-US" sz="3000">
                <a:solidFill>
                  <a:srgbClr val="B244A2"/>
                </a:solidFill>
                <a:latin typeface="TT Drugs Bold"/>
              </a:rPr>
              <a:t>Brief analysis of the product and category sales comparison based on quantity sold, revenue generated, ISU% and IR%.</a:t>
            </a:r>
          </a:p>
        </p:txBody>
      </p:sp>
      <p:sp>
        <p:nvSpPr>
          <p:cNvPr id="5" name="TextBox 5"/>
          <p:cNvSpPr txBox="1"/>
          <p:nvPr/>
        </p:nvSpPr>
        <p:spPr>
          <a:xfrm>
            <a:off x="4445266" y="3321998"/>
            <a:ext cx="13312640" cy="2622949"/>
          </a:xfrm>
          <a:prstGeom prst="rect">
            <a:avLst/>
          </a:prstGeom>
        </p:spPr>
        <p:txBody>
          <a:bodyPr lIns="0" tIns="0" rIns="0" bIns="0" rtlCol="0" anchor="t">
            <a:spAutoFit/>
          </a:bodyPr>
          <a:lstStyle/>
          <a:p>
            <a:pPr marL="0" lvl="0" indent="0" algn="ctr">
              <a:lnSpc>
                <a:spcPts val="10209"/>
              </a:lnSpc>
              <a:spcBef>
                <a:spcPct val="0"/>
              </a:spcBef>
            </a:pPr>
            <a:r>
              <a:rPr lang="en-US" sz="9281">
                <a:solidFill>
                  <a:srgbClr val="B244A2"/>
                </a:solidFill>
                <a:latin typeface="TT Drugs Bold"/>
              </a:rPr>
              <a:t>PRODUCT &amp; CATEGORY ANALYSIS </a:t>
            </a:r>
          </a:p>
        </p:txBody>
      </p:sp>
      <p:grpSp>
        <p:nvGrpSpPr>
          <p:cNvPr id="6" name="Group 6"/>
          <p:cNvGrpSpPr/>
          <p:nvPr/>
        </p:nvGrpSpPr>
        <p:grpSpPr>
          <a:xfrm>
            <a:off x="16086829" y="208637"/>
            <a:ext cx="3018128" cy="924795"/>
            <a:chOff x="0" y="0"/>
            <a:chExt cx="4024171" cy="1233060"/>
          </a:xfrm>
        </p:grpSpPr>
        <p:sp>
          <p:nvSpPr>
            <p:cNvPr id="7" name="Freeform 7"/>
            <p:cNvSpPr/>
            <p:nvPr/>
          </p:nvSpPr>
          <p:spPr>
            <a:xfrm>
              <a:off x="0" y="0"/>
              <a:ext cx="1284437" cy="1233060"/>
            </a:xfrm>
            <a:custGeom>
              <a:avLst/>
              <a:gdLst/>
              <a:ahLst/>
              <a:cxnLst/>
              <a:rect l="l" t="t" r="r" b="b"/>
              <a:pathLst>
                <a:path w="1284437" h="1233060">
                  <a:moveTo>
                    <a:pt x="0" y="0"/>
                  </a:moveTo>
                  <a:lnTo>
                    <a:pt x="1284437" y="0"/>
                  </a:lnTo>
                  <a:lnTo>
                    <a:pt x="1284437" y="1233060"/>
                  </a:lnTo>
                  <a:lnTo>
                    <a:pt x="0" y="123306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8" name="TextBox 8"/>
            <p:cNvSpPr txBox="1"/>
            <p:nvPr/>
          </p:nvSpPr>
          <p:spPr>
            <a:xfrm>
              <a:off x="1023757" y="559380"/>
              <a:ext cx="3000414" cy="508125"/>
            </a:xfrm>
            <a:prstGeom prst="rect">
              <a:avLst/>
            </a:prstGeom>
          </p:spPr>
          <p:txBody>
            <a:bodyPr lIns="0" tIns="0" rIns="0" bIns="0" rtlCol="0" anchor="t">
              <a:spAutoFit/>
            </a:bodyPr>
            <a:lstStyle/>
            <a:p>
              <a:pPr>
                <a:lnSpc>
                  <a:spcPts val="3113"/>
                </a:lnSpc>
              </a:pPr>
              <a:r>
                <a:rPr lang="en-US" sz="2223" spc="222">
                  <a:solidFill>
                    <a:srgbClr val="C9184A"/>
                  </a:solidFill>
                  <a:latin typeface="Zcool XiaoWei"/>
                </a:rPr>
                <a:t>Mart</a:t>
              </a:r>
            </a:p>
          </p:txBody>
        </p:sp>
        <p:sp>
          <p:nvSpPr>
            <p:cNvPr id="9" name="TextBox 9"/>
            <p:cNvSpPr txBox="1"/>
            <p:nvPr/>
          </p:nvSpPr>
          <p:spPr>
            <a:xfrm>
              <a:off x="1023757" y="184727"/>
              <a:ext cx="3000414" cy="574761"/>
            </a:xfrm>
            <a:prstGeom prst="rect">
              <a:avLst/>
            </a:prstGeom>
          </p:spPr>
          <p:txBody>
            <a:bodyPr lIns="0" tIns="0" rIns="0" bIns="0" rtlCol="0" anchor="t">
              <a:spAutoFit/>
            </a:bodyPr>
            <a:lstStyle/>
            <a:p>
              <a:pPr>
                <a:lnSpc>
                  <a:spcPts val="3679"/>
                </a:lnSpc>
              </a:pPr>
              <a:r>
                <a:rPr lang="en-US" sz="2627">
                  <a:solidFill>
                    <a:srgbClr val="C9184A"/>
                  </a:solidFill>
                  <a:latin typeface="Zcool XiaoWei"/>
                </a:rPr>
                <a:t>AtliQ</a:t>
              </a:r>
            </a:p>
          </p:txBody>
        </p:sp>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DF2F2"/>
        </a:solidFill>
        <a:effectLst/>
      </p:bgPr>
    </p:bg>
    <p:spTree>
      <p:nvGrpSpPr>
        <p:cNvPr id="1" name=""/>
        <p:cNvGrpSpPr/>
        <p:nvPr/>
      </p:nvGrpSpPr>
      <p:grpSpPr>
        <a:xfrm>
          <a:off x="0" y="0"/>
          <a:ext cx="0" cy="0"/>
          <a:chOff x="0" y="0"/>
          <a:chExt cx="0" cy="0"/>
        </a:xfrm>
      </p:grpSpPr>
      <p:sp>
        <p:nvSpPr>
          <p:cNvPr id="2" name="Freeform 2"/>
          <p:cNvSpPr/>
          <p:nvPr/>
        </p:nvSpPr>
        <p:spPr>
          <a:xfrm>
            <a:off x="-3604198" y="1028700"/>
            <a:ext cx="10726283" cy="10122929"/>
          </a:xfrm>
          <a:custGeom>
            <a:avLst/>
            <a:gdLst/>
            <a:ahLst/>
            <a:cxnLst/>
            <a:rect l="l" t="t" r="r" b="b"/>
            <a:pathLst>
              <a:path w="10726283" h="10122929">
                <a:moveTo>
                  <a:pt x="0" y="0"/>
                </a:moveTo>
                <a:lnTo>
                  <a:pt x="10726282" y="0"/>
                </a:lnTo>
                <a:lnTo>
                  <a:pt x="10726282" y="10122929"/>
                </a:lnTo>
                <a:lnTo>
                  <a:pt x="0" y="10122929"/>
                </a:lnTo>
                <a:lnTo>
                  <a:pt x="0" y="0"/>
                </a:lnTo>
                <a:close/>
              </a:path>
            </a:pathLst>
          </a:custGeom>
          <a:blipFill>
            <a:blip r:embed="rId2"/>
            <a:stretch>
              <a:fillRect/>
            </a:stretch>
          </a:blipFill>
        </p:spPr>
        <p:txBody>
          <a:bodyPr/>
          <a:lstStyle/>
          <a:p>
            <a:endParaRPr lang="en-US"/>
          </a:p>
        </p:txBody>
      </p:sp>
      <p:sp>
        <p:nvSpPr>
          <p:cNvPr id="3" name="Freeform 3"/>
          <p:cNvSpPr/>
          <p:nvPr/>
        </p:nvSpPr>
        <p:spPr>
          <a:xfrm>
            <a:off x="-5255520" y="238561"/>
            <a:ext cx="16172508" cy="15188681"/>
          </a:xfrm>
          <a:custGeom>
            <a:avLst/>
            <a:gdLst/>
            <a:ahLst/>
            <a:cxnLst/>
            <a:rect l="l" t="t" r="r" b="b"/>
            <a:pathLst>
              <a:path w="16172508" h="15188681">
                <a:moveTo>
                  <a:pt x="0" y="0"/>
                </a:moveTo>
                <a:lnTo>
                  <a:pt x="16172509" y="0"/>
                </a:lnTo>
                <a:lnTo>
                  <a:pt x="16172509" y="15188681"/>
                </a:lnTo>
                <a:lnTo>
                  <a:pt x="0" y="15188681"/>
                </a:lnTo>
                <a:lnTo>
                  <a:pt x="0" y="0"/>
                </a:lnTo>
                <a:close/>
              </a:path>
            </a:pathLst>
          </a:custGeom>
          <a:blipFill>
            <a:blip r:embed="rId3"/>
            <a:stretch>
              <a:fillRect/>
            </a:stretch>
          </a:blipFill>
        </p:spPr>
        <p:txBody>
          <a:bodyPr/>
          <a:lstStyle/>
          <a:p>
            <a:endParaRPr lang="en-US"/>
          </a:p>
        </p:txBody>
      </p:sp>
      <p:sp>
        <p:nvSpPr>
          <p:cNvPr id="4" name="Freeform 4"/>
          <p:cNvSpPr/>
          <p:nvPr/>
        </p:nvSpPr>
        <p:spPr>
          <a:xfrm>
            <a:off x="11202451" y="-5688391"/>
            <a:ext cx="12113698" cy="11376781"/>
          </a:xfrm>
          <a:custGeom>
            <a:avLst/>
            <a:gdLst/>
            <a:ahLst/>
            <a:cxnLst/>
            <a:rect l="l" t="t" r="r" b="b"/>
            <a:pathLst>
              <a:path w="12113698" h="11376781">
                <a:moveTo>
                  <a:pt x="0" y="0"/>
                </a:moveTo>
                <a:lnTo>
                  <a:pt x="12113698" y="0"/>
                </a:lnTo>
                <a:lnTo>
                  <a:pt x="12113698" y="11376782"/>
                </a:lnTo>
                <a:lnTo>
                  <a:pt x="0" y="11376782"/>
                </a:lnTo>
                <a:lnTo>
                  <a:pt x="0" y="0"/>
                </a:lnTo>
                <a:close/>
              </a:path>
            </a:pathLst>
          </a:custGeom>
          <a:blipFill>
            <a:blip r:embed="rId3"/>
            <a:stretch>
              <a:fillRect/>
            </a:stretch>
          </a:blipFill>
        </p:spPr>
        <p:txBody>
          <a:bodyPr/>
          <a:lstStyle/>
          <a:p>
            <a:endParaRPr lang="en-US"/>
          </a:p>
        </p:txBody>
      </p:sp>
      <p:grpSp>
        <p:nvGrpSpPr>
          <p:cNvPr id="5" name="Group 5"/>
          <p:cNvGrpSpPr/>
          <p:nvPr/>
        </p:nvGrpSpPr>
        <p:grpSpPr>
          <a:xfrm>
            <a:off x="16086829" y="208637"/>
            <a:ext cx="3018128" cy="924795"/>
            <a:chOff x="0" y="0"/>
            <a:chExt cx="4024171" cy="1233060"/>
          </a:xfrm>
        </p:grpSpPr>
        <p:sp>
          <p:nvSpPr>
            <p:cNvPr id="6" name="Freeform 6"/>
            <p:cNvSpPr/>
            <p:nvPr/>
          </p:nvSpPr>
          <p:spPr>
            <a:xfrm>
              <a:off x="0" y="0"/>
              <a:ext cx="1284437" cy="1233060"/>
            </a:xfrm>
            <a:custGeom>
              <a:avLst/>
              <a:gdLst/>
              <a:ahLst/>
              <a:cxnLst/>
              <a:rect l="l" t="t" r="r" b="b"/>
              <a:pathLst>
                <a:path w="1284437" h="1233060">
                  <a:moveTo>
                    <a:pt x="0" y="0"/>
                  </a:moveTo>
                  <a:lnTo>
                    <a:pt x="1284437" y="0"/>
                  </a:lnTo>
                  <a:lnTo>
                    <a:pt x="1284437" y="1233060"/>
                  </a:lnTo>
                  <a:lnTo>
                    <a:pt x="0" y="123306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7" name="TextBox 7"/>
            <p:cNvSpPr txBox="1"/>
            <p:nvPr/>
          </p:nvSpPr>
          <p:spPr>
            <a:xfrm>
              <a:off x="1023757" y="559380"/>
              <a:ext cx="3000414" cy="508125"/>
            </a:xfrm>
            <a:prstGeom prst="rect">
              <a:avLst/>
            </a:prstGeom>
          </p:spPr>
          <p:txBody>
            <a:bodyPr lIns="0" tIns="0" rIns="0" bIns="0" rtlCol="0" anchor="t">
              <a:spAutoFit/>
            </a:bodyPr>
            <a:lstStyle/>
            <a:p>
              <a:pPr>
                <a:lnSpc>
                  <a:spcPts val="3113"/>
                </a:lnSpc>
              </a:pPr>
              <a:r>
                <a:rPr lang="en-US" sz="2223" spc="222">
                  <a:solidFill>
                    <a:srgbClr val="C9184A"/>
                  </a:solidFill>
                  <a:latin typeface="Zcool XiaoWei"/>
                </a:rPr>
                <a:t>Mart</a:t>
              </a:r>
            </a:p>
          </p:txBody>
        </p:sp>
        <p:sp>
          <p:nvSpPr>
            <p:cNvPr id="8" name="TextBox 8"/>
            <p:cNvSpPr txBox="1"/>
            <p:nvPr/>
          </p:nvSpPr>
          <p:spPr>
            <a:xfrm>
              <a:off x="1023757" y="184727"/>
              <a:ext cx="3000414" cy="574761"/>
            </a:xfrm>
            <a:prstGeom prst="rect">
              <a:avLst/>
            </a:prstGeom>
          </p:spPr>
          <p:txBody>
            <a:bodyPr lIns="0" tIns="0" rIns="0" bIns="0" rtlCol="0" anchor="t">
              <a:spAutoFit/>
            </a:bodyPr>
            <a:lstStyle/>
            <a:p>
              <a:pPr>
                <a:lnSpc>
                  <a:spcPts val="3679"/>
                </a:lnSpc>
              </a:pPr>
              <a:r>
                <a:rPr lang="en-US" sz="2627">
                  <a:solidFill>
                    <a:srgbClr val="C9184A"/>
                  </a:solidFill>
                  <a:latin typeface="Zcool XiaoWei"/>
                </a:rPr>
                <a:t>AtliQ</a:t>
              </a:r>
            </a:p>
          </p:txBody>
        </p:sp>
      </p:grpSp>
      <p:sp>
        <p:nvSpPr>
          <p:cNvPr id="9" name="Freeform 9"/>
          <p:cNvSpPr/>
          <p:nvPr/>
        </p:nvSpPr>
        <p:spPr>
          <a:xfrm>
            <a:off x="205834" y="238561"/>
            <a:ext cx="4916087" cy="6607125"/>
          </a:xfrm>
          <a:custGeom>
            <a:avLst/>
            <a:gdLst/>
            <a:ahLst/>
            <a:cxnLst/>
            <a:rect l="l" t="t" r="r" b="b"/>
            <a:pathLst>
              <a:path w="4916087" h="6607125">
                <a:moveTo>
                  <a:pt x="0" y="0"/>
                </a:moveTo>
                <a:lnTo>
                  <a:pt x="4916087" y="0"/>
                </a:lnTo>
                <a:lnTo>
                  <a:pt x="4916087" y="6607125"/>
                </a:lnTo>
                <a:lnTo>
                  <a:pt x="0" y="6607125"/>
                </a:lnTo>
                <a:lnTo>
                  <a:pt x="0" y="0"/>
                </a:lnTo>
                <a:close/>
              </a:path>
            </a:pathLst>
          </a:custGeom>
          <a:blipFill>
            <a:blip r:embed="rId6"/>
            <a:stretch>
              <a:fillRect/>
            </a:stretch>
          </a:blipFill>
        </p:spPr>
        <p:txBody>
          <a:bodyPr/>
          <a:lstStyle/>
          <a:p>
            <a:endParaRPr lang="en-US"/>
          </a:p>
        </p:txBody>
      </p:sp>
      <p:sp>
        <p:nvSpPr>
          <p:cNvPr id="10" name="Freeform 10"/>
          <p:cNvSpPr/>
          <p:nvPr/>
        </p:nvSpPr>
        <p:spPr>
          <a:xfrm>
            <a:off x="12941770" y="4061184"/>
            <a:ext cx="5177248" cy="6395423"/>
          </a:xfrm>
          <a:custGeom>
            <a:avLst/>
            <a:gdLst/>
            <a:ahLst/>
            <a:cxnLst/>
            <a:rect l="l" t="t" r="r" b="b"/>
            <a:pathLst>
              <a:path w="5177248" h="6395423">
                <a:moveTo>
                  <a:pt x="0" y="0"/>
                </a:moveTo>
                <a:lnTo>
                  <a:pt x="5177247" y="0"/>
                </a:lnTo>
                <a:lnTo>
                  <a:pt x="5177247" y="6395424"/>
                </a:lnTo>
                <a:lnTo>
                  <a:pt x="0" y="6395424"/>
                </a:lnTo>
                <a:lnTo>
                  <a:pt x="0" y="0"/>
                </a:lnTo>
                <a:close/>
              </a:path>
            </a:pathLst>
          </a:custGeom>
          <a:blipFill>
            <a:blip r:embed="rId7"/>
            <a:stretch>
              <a:fillRect/>
            </a:stretch>
          </a:blipFill>
        </p:spPr>
        <p:txBody>
          <a:bodyPr/>
          <a:lstStyle/>
          <a:p>
            <a:endParaRPr lang="en-US"/>
          </a:p>
        </p:txBody>
      </p:sp>
      <p:sp>
        <p:nvSpPr>
          <p:cNvPr id="11" name="TextBox 11"/>
          <p:cNvSpPr txBox="1"/>
          <p:nvPr/>
        </p:nvSpPr>
        <p:spPr>
          <a:xfrm>
            <a:off x="5746790" y="1047706"/>
            <a:ext cx="11849103" cy="3013478"/>
          </a:xfrm>
          <a:prstGeom prst="rect">
            <a:avLst/>
          </a:prstGeom>
        </p:spPr>
        <p:txBody>
          <a:bodyPr lIns="0" tIns="0" rIns="0" bIns="0" rtlCol="0" anchor="t">
            <a:spAutoFit/>
          </a:bodyPr>
          <a:lstStyle/>
          <a:p>
            <a:pPr marL="573449" lvl="1" indent="-286725">
              <a:lnSpc>
                <a:spcPts val="3984"/>
              </a:lnSpc>
              <a:buFont typeface="Arial"/>
              <a:buChar char="•"/>
            </a:pPr>
            <a:r>
              <a:rPr lang="en-US" sz="2656">
                <a:solidFill>
                  <a:srgbClr val="B244A2"/>
                </a:solidFill>
                <a:latin typeface="TT Chocolates"/>
              </a:rPr>
              <a:t>Among the products, the </a:t>
            </a:r>
            <a:r>
              <a:rPr lang="en-US" sz="2656">
                <a:solidFill>
                  <a:srgbClr val="B244A2"/>
                </a:solidFill>
                <a:latin typeface="TT Chocolates Bold"/>
              </a:rPr>
              <a:t>Waterproof Immersion Rod</a:t>
            </a:r>
            <a:r>
              <a:rPr lang="en-US" sz="2656">
                <a:solidFill>
                  <a:srgbClr val="B244A2"/>
                </a:solidFill>
                <a:latin typeface="TT Chocolates"/>
              </a:rPr>
              <a:t> emerges as the top performer in terms of ISU%, with an impressive </a:t>
            </a:r>
            <a:r>
              <a:rPr lang="en-US" sz="2656">
                <a:solidFill>
                  <a:srgbClr val="B244A2"/>
                </a:solidFill>
                <a:latin typeface="TT Chocolates Bold"/>
              </a:rPr>
              <a:t>ISU%</a:t>
            </a:r>
            <a:r>
              <a:rPr lang="en-US" sz="2656">
                <a:solidFill>
                  <a:srgbClr val="B244A2"/>
                </a:solidFill>
                <a:latin typeface="TT Chocolates"/>
              </a:rPr>
              <a:t> of 266%. This is followed closely by the </a:t>
            </a:r>
            <a:r>
              <a:rPr lang="en-US" sz="2656">
                <a:solidFill>
                  <a:srgbClr val="B244A2"/>
                </a:solidFill>
                <a:latin typeface="TT Chocolates Bold"/>
              </a:rPr>
              <a:t>High Glow 15W LED Bulb (263%)</a:t>
            </a:r>
            <a:r>
              <a:rPr lang="en-US" sz="2656">
                <a:solidFill>
                  <a:srgbClr val="B244A2"/>
                </a:solidFill>
                <a:latin typeface="TT Chocolates"/>
              </a:rPr>
              <a:t>, </a:t>
            </a:r>
            <a:r>
              <a:rPr lang="en-US" sz="2656">
                <a:solidFill>
                  <a:srgbClr val="B244A2"/>
                </a:solidFill>
                <a:latin typeface="TT Chocolates Bold"/>
              </a:rPr>
              <a:t>Double Bedsheet Set (258%)</a:t>
            </a:r>
            <a:r>
              <a:rPr lang="en-US" sz="2656">
                <a:solidFill>
                  <a:srgbClr val="B244A2"/>
                </a:solidFill>
                <a:latin typeface="TT Chocolates"/>
              </a:rPr>
              <a:t>, and</a:t>
            </a:r>
            <a:r>
              <a:rPr lang="en-US" sz="2656">
                <a:solidFill>
                  <a:srgbClr val="B244A2"/>
                </a:solidFill>
                <a:latin typeface="TT Chocolates Bold"/>
              </a:rPr>
              <a:t> Curtains (255%)</a:t>
            </a:r>
            <a:r>
              <a:rPr lang="en-US" sz="2656">
                <a:solidFill>
                  <a:srgbClr val="B244A2"/>
                </a:solidFill>
                <a:latin typeface="TT Chocolates"/>
              </a:rPr>
              <a:t>.</a:t>
            </a:r>
          </a:p>
          <a:p>
            <a:pPr marL="573449" lvl="1" indent="-286725">
              <a:lnSpc>
                <a:spcPts val="3984"/>
              </a:lnSpc>
              <a:buFont typeface="Arial"/>
              <a:buChar char="•"/>
            </a:pPr>
            <a:r>
              <a:rPr lang="en-US" sz="2656">
                <a:solidFill>
                  <a:srgbClr val="B244A2"/>
                </a:solidFill>
                <a:latin typeface="TT Chocolates"/>
              </a:rPr>
              <a:t>Conversely, the products with the </a:t>
            </a:r>
            <a:r>
              <a:rPr lang="en-US" sz="2656">
                <a:solidFill>
                  <a:srgbClr val="B244A2"/>
                </a:solidFill>
                <a:latin typeface="TT Chocolates Bold"/>
              </a:rPr>
              <a:t>lowest ISU%</a:t>
            </a:r>
            <a:r>
              <a:rPr lang="en-US" sz="2656">
                <a:solidFill>
                  <a:srgbClr val="B244A2"/>
                </a:solidFill>
                <a:latin typeface="TT Chocolates"/>
              </a:rPr>
              <a:t> are the </a:t>
            </a:r>
            <a:r>
              <a:rPr lang="en-US" sz="2656">
                <a:solidFill>
                  <a:srgbClr val="B244A2"/>
                </a:solidFill>
                <a:latin typeface="TT Chocolates Bold"/>
              </a:rPr>
              <a:t>Scrub Sponge for Dishwash (-13.5%) </a:t>
            </a:r>
            <a:r>
              <a:rPr lang="en-US" sz="2656">
                <a:solidFill>
                  <a:srgbClr val="B244A2"/>
                </a:solidFill>
                <a:latin typeface="TT Chocolates"/>
              </a:rPr>
              <a:t>and</a:t>
            </a:r>
            <a:r>
              <a:rPr lang="en-US" sz="2656">
                <a:solidFill>
                  <a:srgbClr val="B244A2"/>
                </a:solidFill>
                <a:latin typeface="TT Chocolates Bold"/>
              </a:rPr>
              <a:t> Fusion Container Set of 3 (-14%)</a:t>
            </a:r>
            <a:r>
              <a:rPr lang="en-US" sz="2656">
                <a:solidFill>
                  <a:srgbClr val="B244A2"/>
                </a:solidFill>
                <a:latin typeface="TT Chocolates"/>
              </a:rPr>
              <a:t>.</a:t>
            </a:r>
          </a:p>
        </p:txBody>
      </p:sp>
      <p:sp>
        <p:nvSpPr>
          <p:cNvPr id="12" name="TextBox 12"/>
          <p:cNvSpPr txBox="1"/>
          <p:nvPr/>
        </p:nvSpPr>
        <p:spPr>
          <a:xfrm>
            <a:off x="205834" y="7284809"/>
            <a:ext cx="12966227" cy="2508653"/>
          </a:xfrm>
          <a:prstGeom prst="rect">
            <a:avLst/>
          </a:prstGeom>
        </p:spPr>
        <p:txBody>
          <a:bodyPr lIns="0" tIns="0" rIns="0" bIns="0" rtlCol="0" anchor="t">
            <a:spAutoFit/>
          </a:bodyPr>
          <a:lstStyle/>
          <a:p>
            <a:pPr marL="573449" lvl="1" indent="-286725">
              <a:lnSpc>
                <a:spcPts val="3984"/>
              </a:lnSpc>
              <a:buFont typeface="Arial"/>
              <a:buChar char="•"/>
            </a:pPr>
            <a:r>
              <a:rPr lang="en-US" sz="2656">
                <a:solidFill>
                  <a:srgbClr val="B244A2"/>
                </a:solidFill>
                <a:latin typeface="TT Chocolates"/>
              </a:rPr>
              <a:t>In terms of </a:t>
            </a:r>
            <a:r>
              <a:rPr lang="en-US" sz="2656">
                <a:solidFill>
                  <a:srgbClr val="B244A2"/>
                </a:solidFill>
                <a:latin typeface="TT Chocolates Bold"/>
              </a:rPr>
              <a:t>IR%</a:t>
            </a:r>
            <a:r>
              <a:rPr lang="en-US" sz="2656">
                <a:solidFill>
                  <a:srgbClr val="B244A2"/>
                </a:solidFill>
                <a:latin typeface="TT Chocolates"/>
              </a:rPr>
              <a:t>, the </a:t>
            </a:r>
            <a:r>
              <a:rPr lang="en-US" sz="2656">
                <a:solidFill>
                  <a:srgbClr val="B244A2"/>
                </a:solidFill>
                <a:latin typeface="TT Chocolates Bold"/>
              </a:rPr>
              <a:t>Home Essential 8 Product Combo</a:t>
            </a:r>
            <a:r>
              <a:rPr lang="en-US" sz="2656">
                <a:solidFill>
                  <a:srgbClr val="B244A2"/>
                </a:solidFill>
                <a:latin typeface="TT Chocolates"/>
              </a:rPr>
              <a:t> leads with the highest IR% of 136%. The </a:t>
            </a:r>
            <a:r>
              <a:rPr lang="en-US" sz="2656">
                <a:solidFill>
                  <a:srgbClr val="B244A2"/>
                </a:solidFill>
                <a:latin typeface="TT Chocolates Bold"/>
              </a:rPr>
              <a:t>Waterproof Immersion Rod</a:t>
            </a:r>
            <a:r>
              <a:rPr lang="en-US" sz="2656">
                <a:solidFill>
                  <a:srgbClr val="B244A2"/>
                </a:solidFill>
                <a:latin typeface="TT Chocolates"/>
              </a:rPr>
              <a:t> follows with an IR% of 83%, while the </a:t>
            </a:r>
            <a:r>
              <a:rPr lang="en-US" sz="2656">
                <a:solidFill>
                  <a:srgbClr val="B244A2"/>
                </a:solidFill>
                <a:latin typeface="TT Chocolates Bold"/>
              </a:rPr>
              <a:t>High Glow 15W LED Bulb</a:t>
            </a:r>
            <a:r>
              <a:rPr lang="en-US" sz="2656">
                <a:solidFill>
                  <a:srgbClr val="B244A2"/>
                </a:solidFill>
                <a:latin typeface="TT Chocolates"/>
              </a:rPr>
              <a:t> has an IR% of 82%.</a:t>
            </a:r>
          </a:p>
          <a:p>
            <a:pPr marL="573449" lvl="1" indent="-286725">
              <a:lnSpc>
                <a:spcPts val="3984"/>
              </a:lnSpc>
              <a:buFont typeface="Arial"/>
              <a:buChar char="•"/>
            </a:pPr>
            <a:r>
              <a:rPr lang="en-US" sz="2656">
                <a:solidFill>
                  <a:srgbClr val="B244A2"/>
                </a:solidFill>
                <a:latin typeface="TT Chocolates"/>
              </a:rPr>
              <a:t>Notably, the </a:t>
            </a:r>
            <a:r>
              <a:rPr lang="en-US" sz="2656">
                <a:solidFill>
                  <a:srgbClr val="B244A2"/>
                </a:solidFill>
                <a:latin typeface="TT Chocolates Bold"/>
              </a:rPr>
              <a:t>Fusion Container Set</a:t>
            </a:r>
            <a:r>
              <a:rPr lang="en-US" sz="2656">
                <a:solidFill>
                  <a:srgbClr val="B244A2"/>
                </a:solidFill>
                <a:latin typeface="TT Chocolates"/>
              </a:rPr>
              <a:t> exhibits the </a:t>
            </a:r>
            <a:r>
              <a:rPr lang="en-US" sz="2656">
                <a:solidFill>
                  <a:srgbClr val="B244A2"/>
                </a:solidFill>
                <a:latin typeface="TT Chocolates Bold"/>
              </a:rPr>
              <a:t>lowest IR%</a:t>
            </a:r>
            <a:r>
              <a:rPr lang="en-US" sz="2656">
                <a:solidFill>
                  <a:srgbClr val="B244A2"/>
                </a:solidFill>
                <a:latin typeface="TT Chocolates"/>
              </a:rPr>
              <a:t> at -35.6%, and the </a:t>
            </a:r>
            <a:r>
              <a:rPr lang="en-US" sz="2656">
                <a:solidFill>
                  <a:srgbClr val="B244A2"/>
                </a:solidFill>
                <a:latin typeface="TT Chocolates Bold"/>
              </a:rPr>
              <a:t>Body Milk</a:t>
            </a:r>
            <a:r>
              <a:rPr lang="en-US" sz="2656">
                <a:solidFill>
                  <a:srgbClr val="B244A2"/>
                </a:solidFill>
                <a:latin typeface="TT Chocolates"/>
              </a:rPr>
              <a:t> </a:t>
            </a:r>
            <a:r>
              <a:rPr lang="en-US" sz="2656">
                <a:solidFill>
                  <a:srgbClr val="B244A2"/>
                </a:solidFill>
                <a:latin typeface="TT Chocolates Bold"/>
              </a:rPr>
              <a:t>Nourishing Lotion</a:t>
            </a:r>
            <a:r>
              <a:rPr lang="en-US" sz="2656">
                <a:solidFill>
                  <a:srgbClr val="B244A2"/>
                </a:solidFill>
                <a:latin typeface="TT Chocolates"/>
              </a:rPr>
              <a:t> follows closely behind with an IR% of -36%.</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DF2F2"/>
        </a:solidFill>
        <a:effectLst/>
      </p:bgPr>
    </p:bg>
    <p:spTree>
      <p:nvGrpSpPr>
        <p:cNvPr id="1" name=""/>
        <p:cNvGrpSpPr/>
        <p:nvPr/>
      </p:nvGrpSpPr>
      <p:grpSpPr>
        <a:xfrm>
          <a:off x="0" y="0"/>
          <a:ext cx="0" cy="0"/>
          <a:chOff x="0" y="0"/>
          <a:chExt cx="0" cy="0"/>
        </a:xfrm>
      </p:grpSpPr>
      <p:sp>
        <p:nvSpPr>
          <p:cNvPr id="2" name="Freeform 2"/>
          <p:cNvSpPr/>
          <p:nvPr/>
        </p:nvSpPr>
        <p:spPr>
          <a:xfrm>
            <a:off x="-3604198" y="1028700"/>
            <a:ext cx="10726283" cy="10122929"/>
          </a:xfrm>
          <a:custGeom>
            <a:avLst/>
            <a:gdLst/>
            <a:ahLst/>
            <a:cxnLst/>
            <a:rect l="l" t="t" r="r" b="b"/>
            <a:pathLst>
              <a:path w="10726283" h="10122929">
                <a:moveTo>
                  <a:pt x="0" y="0"/>
                </a:moveTo>
                <a:lnTo>
                  <a:pt x="10726282" y="0"/>
                </a:lnTo>
                <a:lnTo>
                  <a:pt x="10726282" y="10122929"/>
                </a:lnTo>
                <a:lnTo>
                  <a:pt x="0" y="10122929"/>
                </a:lnTo>
                <a:lnTo>
                  <a:pt x="0" y="0"/>
                </a:lnTo>
                <a:close/>
              </a:path>
            </a:pathLst>
          </a:custGeom>
          <a:blipFill>
            <a:blip r:embed="rId2"/>
            <a:stretch>
              <a:fillRect/>
            </a:stretch>
          </a:blipFill>
        </p:spPr>
        <p:txBody>
          <a:bodyPr/>
          <a:lstStyle/>
          <a:p>
            <a:endParaRPr lang="en-US"/>
          </a:p>
        </p:txBody>
      </p:sp>
      <p:sp>
        <p:nvSpPr>
          <p:cNvPr id="3" name="Freeform 3"/>
          <p:cNvSpPr/>
          <p:nvPr/>
        </p:nvSpPr>
        <p:spPr>
          <a:xfrm>
            <a:off x="-5255520" y="238561"/>
            <a:ext cx="16172508" cy="15188681"/>
          </a:xfrm>
          <a:custGeom>
            <a:avLst/>
            <a:gdLst/>
            <a:ahLst/>
            <a:cxnLst/>
            <a:rect l="l" t="t" r="r" b="b"/>
            <a:pathLst>
              <a:path w="16172508" h="15188681">
                <a:moveTo>
                  <a:pt x="0" y="0"/>
                </a:moveTo>
                <a:lnTo>
                  <a:pt x="16172509" y="0"/>
                </a:lnTo>
                <a:lnTo>
                  <a:pt x="16172509" y="15188681"/>
                </a:lnTo>
                <a:lnTo>
                  <a:pt x="0" y="15188681"/>
                </a:lnTo>
                <a:lnTo>
                  <a:pt x="0" y="0"/>
                </a:lnTo>
                <a:close/>
              </a:path>
            </a:pathLst>
          </a:custGeom>
          <a:blipFill>
            <a:blip r:embed="rId3"/>
            <a:stretch>
              <a:fillRect/>
            </a:stretch>
          </a:blipFill>
        </p:spPr>
        <p:txBody>
          <a:bodyPr/>
          <a:lstStyle/>
          <a:p>
            <a:endParaRPr lang="en-US"/>
          </a:p>
        </p:txBody>
      </p:sp>
      <p:sp>
        <p:nvSpPr>
          <p:cNvPr id="4" name="Freeform 4"/>
          <p:cNvSpPr/>
          <p:nvPr/>
        </p:nvSpPr>
        <p:spPr>
          <a:xfrm>
            <a:off x="11202451" y="-5688391"/>
            <a:ext cx="12113698" cy="11376781"/>
          </a:xfrm>
          <a:custGeom>
            <a:avLst/>
            <a:gdLst/>
            <a:ahLst/>
            <a:cxnLst/>
            <a:rect l="l" t="t" r="r" b="b"/>
            <a:pathLst>
              <a:path w="12113698" h="11376781">
                <a:moveTo>
                  <a:pt x="0" y="0"/>
                </a:moveTo>
                <a:lnTo>
                  <a:pt x="12113698" y="0"/>
                </a:lnTo>
                <a:lnTo>
                  <a:pt x="12113698" y="11376782"/>
                </a:lnTo>
                <a:lnTo>
                  <a:pt x="0" y="11376782"/>
                </a:lnTo>
                <a:lnTo>
                  <a:pt x="0" y="0"/>
                </a:lnTo>
                <a:close/>
              </a:path>
            </a:pathLst>
          </a:custGeom>
          <a:blipFill>
            <a:blip r:embed="rId3"/>
            <a:stretch>
              <a:fillRect/>
            </a:stretch>
          </a:blipFill>
        </p:spPr>
        <p:txBody>
          <a:bodyPr/>
          <a:lstStyle/>
          <a:p>
            <a:endParaRPr lang="en-US"/>
          </a:p>
        </p:txBody>
      </p:sp>
      <p:grpSp>
        <p:nvGrpSpPr>
          <p:cNvPr id="5" name="Group 5"/>
          <p:cNvGrpSpPr/>
          <p:nvPr/>
        </p:nvGrpSpPr>
        <p:grpSpPr>
          <a:xfrm>
            <a:off x="16086829" y="208637"/>
            <a:ext cx="3018128" cy="924795"/>
            <a:chOff x="0" y="0"/>
            <a:chExt cx="4024171" cy="1233060"/>
          </a:xfrm>
        </p:grpSpPr>
        <p:sp>
          <p:nvSpPr>
            <p:cNvPr id="6" name="Freeform 6"/>
            <p:cNvSpPr/>
            <p:nvPr/>
          </p:nvSpPr>
          <p:spPr>
            <a:xfrm>
              <a:off x="0" y="0"/>
              <a:ext cx="1284437" cy="1233060"/>
            </a:xfrm>
            <a:custGeom>
              <a:avLst/>
              <a:gdLst/>
              <a:ahLst/>
              <a:cxnLst/>
              <a:rect l="l" t="t" r="r" b="b"/>
              <a:pathLst>
                <a:path w="1284437" h="1233060">
                  <a:moveTo>
                    <a:pt x="0" y="0"/>
                  </a:moveTo>
                  <a:lnTo>
                    <a:pt x="1284437" y="0"/>
                  </a:lnTo>
                  <a:lnTo>
                    <a:pt x="1284437" y="1233060"/>
                  </a:lnTo>
                  <a:lnTo>
                    <a:pt x="0" y="123306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7" name="TextBox 7"/>
            <p:cNvSpPr txBox="1"/>
            <p:nvPr/>
          </p:nvSpPr>
          <p:spPr>
            <a:xfrm>
              <a:off x="1023757" y="559380"/>
              <a:ext cx="3000414" cy="508125"/>
            </a:xfrm>
            <a:prstGeom prst="rect">
              <a:avLst/>
            </a:prstGeom>
          </p:spPr>
          <p:txBody>
            <a:bodyPr lIns="0" tIns="0" rIns="0" bIns="0" rtlCol="0" anchor="t">
              <a:spAutoFit/>
            </a:bodyPr>
            <a:lstStyle/>
            <a:p>
              <a:pPr>
                <a:lnSpc>
                  <a:spcPts val="3113"/>
                </a:lnSpc>
              </a:pPr>
              <a:r>
                <a:rPr lang="en-US" sz="2223" spc="222">
                  <a:solidFill>
                    <a:srgbClr val="C9184A"/>
                  </a:solidFill>
                  <a:latin typeface="Zcool XiaoWei"/>
                </a:rPr>
                <a:t>Mart</a:t>
              </a:r>
            </a:p>
          </p:txBody>
        </p:sp>
        <p:sp>
          <p:nvSpPr>
            <p:cNvPr id="8" name="TextBox 8"/>
            <p:cNvSpPr txBox="1"/>
            <p:nvPr/>
          </p:nvSpPr>
          <p:spPr>
            <a:xfrm>
              <a:off x="1023757" y="184727"/>
              <a:ext cx="3000414" cy="574761"/>
            </a:xfrm>
            <a:prstGeom prst="rect">
              <a:avLst/>
            </a:prstGeom>
          </p:spPr>
          <p:txBody>
            <a:bodyPr lIns="0" tIns="0" rIns="0" bIns="0" rtlCol="0" anchor="t">
              <a:spAutoFit/>
            </a:bodyPr>
            <a:lstStyle/>
            <a:p>
              <a:pPr>
                <a:lnSpc>
                  <a:spcPts val="3679"/>
                </a:lnSpc>
              </a:pPr>
              <a:r>
                <a:rPr lang="en-US" sz="2627">
                  <a:solidFill>
                    <a:srgbClr val="C9184A"/>
                  </a:solidFill>
                  <a:latin typeface="Zcool XiaoWei"/>
                </a:rPr>
                <a:t>AtliQ</a:t>
              </a:r>
            </a:p>
          </p:txBody>
        </p:sp>
      </p:grpSp>
      <p:sp>
        <p:nvSpPr>
          <p:cNvPr id="9" name="Freeform 9"/>
          <p:cNvSpPr/>
          <p:nvPr/>
        </p:nvSpPr>
        <p:spPr>
          <a:xfrm>
            <a:off x="1028700" y="671034"/>
            <a:ext cx="5747872" cy="4802335"/>
          </a:xfrm>
          <a:custGeom>
            <a:avLst/>
            <a:gdLst/>
            <a:ahLst/>
            <a:cxnLst/>
            <a:rect l="l" t="t" r="r" b="b"/>
            <a:pathLst>
              <a:path w="5747872" h="4802335">
                <a:moveTo>
                  <a:pt x="0" y="0"/>
                </a:moveTo>
                <a:lnTo>
                  <a:pt x="5747872" y="0"/>
                </a:lnTo>
                <a:lnTo>
                  <a:pt x="5747872" y="4802335"/>
                </a:lnTo>
                <a:lnTo>
                  <a:pt x="0" y="4802335"/>
                </a:lnTo>
                <a:lnTo>
                  <a:pt x="0" y="0"/>
                </a:lnTo>
                <a:close/>
              </a:path>
            </a:pathLst>
          </a:custGeom>
          <a:blipFill>
            <a:blip r:embed="rId6"/>
            <a:stretch>
              <a:fillRect/>
            </a:stretch>
          </a:blipFill>
        </p:spPr>
        <p:txBody>
          <a:bodyPr/>
          <a:lstStyle/>
          <a:p>
            <a:endParaRPr lang="en-US"/>
          </a:p>
        </p:txBody>
      </p:sp>
      <p:sp>
        <p:nvSpPr>
          <p:cNvPr id="10" name="Freeform 10"/>
          <p:cNvSpPr/>
          <p:nvPr/>
        </p:nvSpPr>
        <p:spPr>
          <a:xfrm>
            <a:off x="8023252" y="671034"/>
            <a:ext cx="6358399" cy="4802335"/>
          </a:xfrm>
          <a:custGeom>
            <a:avLst/>
            <a:gdLst/>
            <a:ahLst/>
            <a:cxnLst/>
            <a:rect l="l" t="t" r="r" b="b"/>
            <a:pathLst>
              <a:path w="6358399" h="4802335">
                <a:moveTo>
                  <a:pt x="0" y="0"/>
                </a:moveTo>
                <a:lnTo>
                  <a:pt x="6358398" y="0"/>
                </a:lnTo>
                <a:lnTo>
                  <a:pt x="6358398" y="4802335"/>
                </a:lnTo>
                <a:lnTo>
                  <a:pt x="0" y="4802335"/>
                </a:lnTo>
                <a:lnTo>
                  <a:pt x="0" y="0"/>
                </a:lnTo>
                <a:close/>
              </a:path>
            </a:pathLst>
          </a:custGeom>
          <a:blipFill>
            <a:blip r:embed="rId7"/>
            <a:stretch>
              <a:fillRect/>
            </a:stretch>
          </a:blipFill>
        </p:spPr>
        <p:txBody>
          <a:bodyPr/>
          <a:lstStyle/>
          <a:p>
            <a:endParaRPr lang="en-US"/>
          </a:p>
        </p:txBody>
      </p:sp>
      <p:sp>
        <p:nvSpPr>
          <p:cNvPr id="11" name="TextBox 11"/>
          <p:cNvSpPr txBox="1"/>
          <p:nvPr/>
        </p:nvSpPr>
        <p:spPr>
          <a:xfrm>
            <a:off x="1255530" y="6208871"/>
            <a:ext cx="16167799" cy="3013478"/>
          </a:xfrm>
          <a:prstGeom prst="rect">
            <a:avLst/>
          </a:prstGeom>
        </p:spPr>
        <p:txBody>
          <a:bodyPr lIns="0" tIns="0" rIns="0" bIns="0" rtlCol="0" anchor="t">
            <a:spAutoFit/>
          </a:bodyPr>
          <a:lstStyle/>
          <a:p>
            <a:pPr marL="573449" lvl="1" indent="-286725">
              <a:lnSpc>
                <a:spcPts val="3984"/>
              </a:lnSpc>
              <a:buFont typeface="Arial"/>
              <a:buChar char="•"/>
            </a:pPr>
            <a:r>
              <a:rPr lang="en-US" sz="2656">
                <a:solidFill>
                  <a:srgbClr val="B244A2"/>
                </a:solidFill>
                <a:latin typeface="TT Chocolates Bold"/>
              </a:rPr>
              <a:t>Combo 1</a:t>
            </a:r>
            <a:r>
              <a:rPr lang="en-US" sz="2656">
                <a:solidFill>
                  <a:srgbClr val="B244A2"/>
                </a:solidFill>
                <a:latin typeface="TT Chocolates"/>
              </a:rPr>
              <a:t> emerges as the </a:t>
            </a:r>
            <a:r>
              <a:rPr lang="en-US" sz="2656">
                <a:solidFill>
                  <a:srgbClr val="B244A2"/>
                </a:solidFill>
                <a:latin typeface="TT Chocolates Bold"/>
              </a:rPr>
              <a:t>top</a:t>
            </a:r>
            <a:r>
              <a:rPr lang="en-US" sz="2656">
                <a:solidFill>
                  <a:srgbClr val="B244A2"/>
                </a:solidFill>
                <a:latin typeface="TT Chocolates"/>
              </a:rPr>
              <a:t> performer in terms of Incremental Revenue Percentage (</a:t>
            </a:r>
            <a:r>
              <a:rPr lang="en-US" sz="2656">
                <a:solidFill>
                  <a:srgbClr val="B244A2"/>
                </a:solidFill>
                <a:latin typeface="TT Chocolates Bold"/>
              </a:rPr>
              <a:t>IR%</a:t>
            </a:r>
            <a:r>
              <a:rPr lang="en-US" sz="2656">
                <a:solidFill>
                  <a:srgbClr val="B244A2"/>
                </a:solidFill>
                <a:latin typeface="TT Chocolates"/>
              </a:rPr>
              <a:t>), while </a:t>
            </a:r>
            <a:r>
              <a:rPr lang="en-US" sz="2656">
                <a:solidFill>
                  <a:srgbClr val="B244A2"/>
                </a:solidFill>
                <a:latin typeface="TT Chocolates Bold"/>
              </a:rPr>
              <a:t>Home</a:t>
            </a:r>
            <a:r>
              <a:rPr lang="en-US" sz="2656">
                <a:solidFill>
                  <a:srgbClr val="B244A2"/>
                </a:solidFill>
                <a:latin typeface="TT Chocolates"/>
              </a:rPr>
              <a:t> </a:t>
            </a:r>
            <a:r>
              <a:rPr lang="en-US" sz="2656">
                <a:solidFill>
                  <a:srgbClr val="B244A2"/>
                </a:solidFill>
                <a:latin typeface="TT Chocolates Bold"/>
              </a:rPr>
              <a:t>Appliances</a:t>
            </a:r>
            <a:r>
              <a:rPr lang="en-US" sz="2656">
                <a:solidFill>
                  <a:srgbClr val="B244A2"/>
                </a:solidFill>
                <a:latin typeface="TT Chocolates"/>
              </a:rPr>
              <a:t> demonstrate the highest Incremental Sold Units Percentage (</a:t>
            </a:r>
            <a:r>
              <a:rPr lang="en-US" sz="2656">
                <a:solidFill>
                  <a:srgbClr val="B244A2"/>
                </a:solidFill>
                <a:latin typeface="TT Chocolates Bold"/>
              </a:rPr>
              <a:t>ISU%</a:t>
            </a:r>
            <a:r>
              <a:rPr lang="en-US" sz="2656">
                <a:solidFill>
                  <a:srgbClr val="B244A2"/>
                </a:solidFill>
                <a:latin typeface="TT Chocolates"/>
              </a:rPr>
              <a:t>).</a:t>
            </a:r>
          </a:p>
          <a:p>
            <a:pPr marL="573449" lvl="1" indent="-286725">
              <a:lnSpc>
                <a:spcPts val="3984"/>
              </a:lnSpc>
              <a:buFont typeface="Arial"/>
              <a:buChar char="•"/>
            </a:pPr>
            <a:r>
              <a:rPr lang="en-US" sz="2656">
                <a:solidFill>
                  <a:srgbClr val="B244A2"/>
                </a:solidFill>
                <a:latin typeface="TT Chocolates Bold"/>
              </a:rPr>
              <a:t>Home Appliances</a:t>
            </a:r>
            <a:r>
              <a:rPr lang="en-US" sz="2656">
                <a:solidFill>
                  <a:srgbClr val="B244A2"/>
                </a:solidFill>
                <a:latin typeface="TT Chocolates"/>
              </a:rPr>
              <a:t> also exhibit strong performance in terms of IR%, securing the </a:t>
            </a:r>
            <a:r>
              <a:rPr lang="en-US" sz="2656">
                <a:solidFill>
                  <a:srgbClr val="B244A2"/>
                </a:solidFill>
                <a:latin typeface="TT Chocolates Bold"/>
              </a:rPr>
              <a:t>second-highest </a:t>
            </a:r>
            <a:r>
              <a:rPr lang="en-US" sz="2656">
                <a:solidFill>
                  <a:srgbClr val="B244A2"/>
                </a:solidFill>
                <a:latin typeface="TT Chocolates"/>
              </a:rPr>
              <a:t>IR% at 83%. Conversely, </a:t>
            </a:r>
            <a:r>
              <a:rPr lang="en-US" sz="2656">
                <a:solidFill>
                  <a:srgbClr val="B244A2"/>
                </a:solidFill>
                <a:latin typeface="TT Chocolates Bold"/>
              </a:rPr>
              <a:t>Personal Care </a:t>
            </a:r>
            <a:r>
              <a:rPr lang="en-US" sz="2656">
                <a:solidFill>
                  <a:srgbClr val="B244A2"/>
                </a:solidFill>
                <a:latin typeface="TT Chocolates"/>
              </a:rPr>
              <a:t>has the </a:t>
            </a:r>
            <a:r>
              <a:rPr lang="en-US" sz="2656">
                <a:solidFill>
                  <a:srgbClr val="B244A2"/>
                </a:solidFill>
                <a:latin typeface="TT Chocolates Bold"/>
              </a:rPr>
              <a:t>lowest IR%</a:t>
            </a:r>
            <a:r>
              <a:rPr lang="en-US" sz="2656">
                <a:solidFill>
                  <a:srgbClr val="B244A2"/>
                </a:solidFill>
                <a:latin typeface="TT Chocolates"/>
              </a:rPr>
              <a:t> at -34%.</a:t>
            </a:r>
          </a:p>
          <a:p>
            <a:pPr marL="573449" lvl="1" indent="-286725">
              <a:lnSpc>
                <a:spcPts val="3984"/>
              </a:lnSpc>
              <a:buFont typeface="Arial"/>
              <a:buChar char="•"/>
            </a:pPr>
            <a:r>
              <a:rPr lang="en-US" sz="2656">
                <a:solidFill>
                  <a:srgbClr val="B244A2"/>
                </a:solidFill>
                <a:latin typeface="TT Chocolates"/>
              </a:rPr>
              <a:t>In terms of ISU%, </a:t>
            </a:r>
            <a:r>
              <a:rPr lang="en-US" sz="2656">
                <a:solidFill>
                  <a:srgbClr val="B244A2"/>
                </a:solidFill>
                <a:latin typeface="TT Chocolates Bold"/>
              </a:rPr>
              <a:t>Home Appliances</a:t>
            </a:r>
            <a:r>
              <a:rPr lang="en-US" sz="2656">
                <a:solidFill>
                  <a:srgbClr val="B244A2"/>
                </a:solidFill>
                <a:latin typeface="TT Chocolates"/>
              </a:rPr>
              <a:t> maintain their lead by securing the </a:t>
            </a:r>
            <a:r>
              <a:rPr lang="en-US" sz="2656">
                <a:solidFill>
                  <a:srgbClr val="B244A2"/>
                </a:solidFill>
                <a:latin typeface="TT Chocolates Bold"/>
              </a:rPr>
              <a:t>second-highest ISU%</a:t>
            </a:r>
            <a:r>
              <a:rPr lang="en-US" sz="2656">
                <a:solidFill>
                  <a:srgbClr val="B244A2"/>
                </a:solidFill>
                <a:latin typeface="TT Chocolates"/>
              </a:rPr>
              <a:t> at 183%, while </a:t>
            </a:r>
            <a:r>
              <a:rPr lang="en-US" sz="2656">
                <a:solidFill>
                  <a:srgbClr val="B244A2"/>
                </a:solidFill>
                <a:latin typeface="TT Chocolates Bold"/>
              </a:rPr>
              <a:t>Combo 1</a:t>
            </a:r>
            <a:r>
              <a:rPr lang="en-US" sz="2656">
                <a:solidFill>
                  <a:srgbClr val="B244A2"/>
                </a:solidFill>
                <a:latin typeface="TT Chocolates"/>
              </a:rPr>
              <a:t> follows closely behind with 183%. </a:t>
            </a:r>
            <a:r>
              <a:rPr lang="en-US" sz="2656">
                <a:solidFill>
                  <a:srgbClr val="B244A2"/>
                </a:solidFill>
                <a:latin typeface="TT Chocolates Bold"/>
              </a:rPr>
              <a:t>Personal Care</a:t>
            </a:r>
            <a:r>
              <a:rPr lang="en-US" sz="2656">
                <a:solidFill>
                  <a:srgbClr val="B244A2"/>
                </a:solidFill>
                <a:latin typeface="TT Chocolates"/>
              </a:rPr>
              <a:t> records the lowest ISU% at 25%.</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DF2F2"/>
        </a:solidFill>
        <a:effectLst/>
      </p:bgPr>
    </p:bg>
    <p:spTree>
      <p:nvGrpSpPr>
        <p:cNvPr id="1" name=""/>
        <p:cNvGrpSpPr/>
        <p:nvPr/>
      </p:nvGrpSpPr>
      <p:grpSpPr>
        <a:xfrm>
          <a:off x="0" y="0"/>
          <a:ext cx="0" cy="0"/>
          <a:chOff x="0" y="0"/>
          <a:chExt cx="0" cy="0"/>
        </a:xfrm>
      </p:grpSpPr>
      <p:sp>
        <p:nvSpPr>
          <p:cNvPr id="2" name="Freeform 2"/>
          <p:cNvSpPr/>
          <p:nvPr/>
        </p:nvSpPr>
        <p:spPr>
          <a:xfrm>
            <a:off x="-3604198" y="1028700"/>
            <a:ext cx="10726283" cy="10122929"/>
          </a:xfrm>
          <a:custGeom>
            <a:avLst/>
            <a:gdLst/>
            <a:ahLst/>
            <a:cxnLst/>
            <a:rect l="l" t="t" r="r" b="b"/>
            <a:pathLst>
              <a:path w="10726283" h="10122929">
                <a:moveTo>
                  <a:pt x="0" y="0"/>
                </a:moveTo>
                <a:lnTo>
                  <a:pt x="10726282" y="0"/>
                </a:lnTo>
                <a:lnTo>
                  <a:pt x="10726282" y="10122929"/>
                </a:lnTo>
                <a:lnTo>
                  <a:pt x="0" y="10122929"/>
                </a:lnTo>
                <a:lnTo>
                  <a:pt x="0" y="0"/>
                </a:lnTo>
                <a:close/>
              </a:path>
            </a:pathLst>
          </a:custGeom>
          <a:blipFill>
            <a:blip r:embed="rId2"/>
            <a:stretch>
              <a:fillRect/>
            </a:stretch>
          </a:blipFill>
        </p:spPr>
        <p:txBody>
          <a:bodyPr/>
          <a:lstStyle/>
          <a:p>
            <a:endParaRPr lang="en-US"/>
          </a:p>
        </p:txBody>
      </p:sp>
      <p:sp>
        <p:nvSpPr>
          <p:cNvPr id="3" name="Freeform 3"/>
          <p:cNvSpPr/>
          <p:nvPr/>
        </p:nvSpPr>
        <p:spPr>
          <a:xfrm>
            <a:off x="-5255520" y="238561"/>
            <a:ext cx="16172508" cy="15188681"/>
          </a:xfrm>
          <a:custGeom>
            <a:avLst/>
            <a:gdLst/>
            <a:ahLst/>
            <a:cxnLst/>
            <a:rect l="l" t="t" r="r" b="b"/>
            <a:pathLst>
              <a:path w="16172508" h="15188681">
                <a:moveTo>
                  <a:pt x="0" y="0"/>
                </a:moveTo>
                <a:lnTo>
                  <a:pt x="16172509" y="0"/>
                </a:lnTo>
                <a:lnTo>
                  <a:pt x="16172509" y="15188681"/>
                </a:lnTo>
                <a:lnTo>
                  <a:pt x="0" y="15188681"/>
                </a:lnTo>
                <a:lnTo>
                  <a:pt x="0" y="0"/>
                </a:lnTo>
                <a:close/>
              </a:path>
            </a:pathLst>
          </a:custGeom>
          <a:blipFill>
            <a:blip r:embed="rId3"/>
            <a:stretch>
              <a:fillRect/>
            </a:stretch>
          </a:blipFill>
        </p:spPr>
        <p:txBody>
          <a:bodyPr/>
          <a:lstStyle/>
          <a:p>
            <a:endParaRPr lang="en-US"/>
          </a:p>
        </p:txBody>
      </p:sp>
      <p:sp>
        <p:nvSpPr>
          <p:cNvPr id="4" name="Freeform 4"/>
          <p:cNvSpPr/>
          <p:nvPr/>
        </p:nvSpPr>
        <p:spPr>
          <a:xfrm>
            <a:off x="11202451" y="-5688391"/>
            <a:ext cx="12113698" cy="11376781"/>
          </a:xfrm>
          <a:custGeom>
            <a:avLst/>
            <a:gdLst/>
            <a:ahLst/>
            <a:cxnLst/>
            <a:rect l="l" t="t" r="r" b="b"/>
            <a:pathLst>
              <a:path w="12113698" h="11376781">
                <a:moveTo>
                  <a:pt x="0" y="0"/>
                </a:moveTo>
                <a:lnTo>
                  <a:pt x="12113698" y="0"/>
                </a:lnTo>
                <a:lnTo>
                  <a:pt x="12113698" y="11376782"/>
                </a:lnTo>
                <a:lnTo>
                  <a:pt x="0" y="11376782"/>
                </a:lnTo>
                <a:lnTo>
                  <a:pt x="0" y="0"/>
                </a:lnTo>
                <a:close/>
              </a:path>
            </a:pathLst>
          </a:custGeom>
          <a:blipFill>
            <a:blip r:embed="rId3"/>
            <a:stretch>
              <a:fillRect/>
            </a:stretch>
          </a:blipFill>
        </p:spPr>
        <p:txBody>
          <a:bodyPr/>
          <a:lstStyle/>
          <a:p>
            <a:endParaRPr lang="en-US"/>
          </a:p>
        </p:txBody>
      </p:sp>
      <p:grpSp>
        <p:nvGrpSpPr>
          <p:cNvPr id="5" name="Group 5"/>
          <p:cNvGrpSpPr/>
          <p:nvPr/>
        </p:nvGrpSpPr>
        <p:grpSpPr>
          <a:xfrm>
            <a:off x="16086829" y="208637"/>
            <a:ext cx="3018128" cy="924795"/>
            <a:chOff x="0" y="0"/>
            <a:chExt cx="4024171" cy="1233060"/>
          </a:xfrm>
        </p:grpSpPr>
        <p:sp>
          <p:nvSpPr>
            <p:cNvPr id="6" name="Freeform 6"/>
            <p:cNvSpPr/>
            <p:nvPr/>
          </p:nvSpPr>
          <p:spPr>
            <a:xfrm>
              <a:off x="0" y="0"/>
              <a:ext cx="1284437" cy="1233060"/>
            </a:xfrm>
            <a:custGeom>
              <a:avLst/>
              <a:gdLst/>
              <a:ahLst/>
              <a:cxnLst/>
              <a:rect l="l" t="t" r="r" b="b"/>
              <a:pathLst>
                <a:path w="1284437" h="1233060">
                  <a:moveTo>
                    <a:pt x="0" y="0"/>
                  </a:moveTo>
                  <a:lnTo>
                    <a:pt x="1284437" y="0"/>
                  </a:lnTo>
                  <a:lnTo>
                    <a:pt x="1284437" y="1233060"/>
                  </a:lnTo>
                  <a:lnTo>
                    <a:pt x="0" y="123306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7" name="TextBox 7"/>
            <p:cNvSpPr txBox="1"/>
            <p:nvPr/>
          </p:nvSpPr>
          <p:spPr>
            <a:xfrm>
              <a:off x="1023757" y="559380"/>
              <a:ext cx="3000414" cy="508125"/>
            </a:xfrm>
            <a:prstGeom prst="rect">
              <a:avLst/>
            </a:prstGeom>
          </p:spPr>
          <p:txBody>
            <a:bodyPr lIns="0" tIns="0" rIns="0" bIns="0" rtlCol="0" anchor="t">
              <a:spAutoFit/>
            </a:bodyPr>
            <a:lstStyle/>
            <a:p>
              <a:pPr>
                <a:lnSpc>
                  <a:spcPts val="3113"/>
                </a:lnSpc>
              </a:pPr>
              <a:r>
                <a:rPr lang="en-US" sz="2223" spc="222">
                  <a:solidFill>
                    <a:srgbClr val="C9184A"/>
                  </a:solidFill>
                  <a:latin typeface="Zcool XiaoWei"/>
                </a:rPr>
                <a:t>Mart</a:t>
              </a:r>
            </a:p>
          </p:txBody>
        </p:sp>
        <p:sp>
          <p:nvSpPr>
            <p:cNvPr id="8" name="TextBox 8"/>
            <p:cNvSpPr txBox="1"/>
            <p:nvPr/>
          </p:nvSpPr>
          <p:spPr>
            <a:xfrm>
              <a:off x="1023757" y="184727"/>
              <a:ext cx="3000414" cy="574761"/>
            </a:xfrm>
            <a:prstGeom prst="rect">
              <a:avLst/>
            </a:prstGeom>
          </p:spPr>
          <p:txBody>
            <a:bodyPr lIns="0" tIns="0" rIns="0" bIns="0" rtlCol="0" anchor="t">
              <a:spAutoFit/>
            </a:bodyPr>
            <a:lstStyle/>
            <a:p>
              <a:pPr>
                <a:lnSpc>
                  <a:spcPts val="3679"/>
                </a:lnSpc>
              </a:pPr>
              <a:r>
                <a:rPr lang="en-US" sz="2627">
                  <a:solidFill>
                    <a:srgbClr val="C9184A"/>
                  </a:solidFill>
                  <a:latin typeface="Zcool XiaoWei"/>
                </a:rPr>
                <a:t>AtliQ</a:t>
              </a:r>
            </a:p>
          </p:txBody>
        </p:sp>
      </p:grpSp>
      <p:sp>
        <p:nvSpPr>
          <p:cNvPr id="9" name="Freeform 9"/>
          <p:cNvSpPr/>
          <p:nvPr/>
        </p:nvSpPr>
        <p:spPr>
          <a:xfrm>
            <a:off x="12521584" y="4745184"/>
            <a:ext cx="5712333" cy="5541816"/>
          </a:xfrm>
          <a:custGeom>
            <a:avLst/>
            <a:gdLst/>
            <a:ahLst/>
            <a:cxnLst/>
            <a:rect l="l" t="t" r="r" b="b"/>
            <a:pathLst>
              <a:path w="5712333" h="5541816">
                <a:moveTo>
                  <a:pt x="0" y="0"/>
                </a:moveTo>
                <a:lnTo>
                  <a:pt x="5712333" y="0"/>
                </a:lnTo>
                <a:lnTo>
                  <a:pt x="5712333" y="5541816"/>
                </a:lnTo>
                <a:lnTo>
                  <a:pt x="0" y="5541816"/>
                </a:lnTo>
                <a:lnTo>
                  <a:pt x="0" y="0"/>
                </a:lnTo>
                <a:close/>
              </a:path>
            </a:pathLst>
          </a:custGeom>
          <a:blipFill>
            <a:blip r:embed="rId6"/>
            <a:stretch>
              <a:fillRect/>
            </a:stretch>
          </a:blipFill>
        </p:spPr>
        <p:txBody>
          <a:bodyPr/>
          <a:lstStyle/>
          <a:p>
            <a:endParaRPr lang="en-US"/>
          </a:p>
        </p:txBody>
      </p:sp>
      <p:sp>
        <p:nvSpPr>
          <p:cNvPr id="10" name="Freeform 10"/>
          <p:cNvSpPr/>
          <p:nvPr/>
        </p:nvSpPr>
        <p:spPr>
          <a:xfrm>
            <a:off x="0" y="-8711"/>
            <a:ext cx="5956304" cy="5866870"/>
          </a:xfrm>
          <a:custGeom>
            <a:avLst/>
            <a:gdLst/>
            <a:ahLst/>
            <a:cxnLst/>
            <a:rect l="l" t="t" r="r" b="b"/>
            <a:pathLst>
              <a:path w="5956304" h="5866870">
                <a:moveTo>
                  <a:pt x="0" y="0"/>
                </a:moveTo>
                <a:lnTo>
                  <a:pt x="5956304" y="0"/>
                </a:lnTo>
                <a:lnTo>
                  <a:pt x="5956304" y="5866870"/>
                </a:lnTo>
                <a:lnTo>
                  <a:pt x="0" y="5866870"/>
                </a:lnTo>
                <a:lnTo>
                  <a:pt x="0" y="0"/>
                </a:lnTo>
                <a:close/>
              </a:path>
            </a:pathLst>
          </a:custGeom>
          <a:blipFill>
            <a:blip r:embed="rId7"/>
            <a:stretch>
              <a:fillRect/>
            </a:stretch>
          </a:blipFill>
        </p:spPr>
        <p:txBody>
          <a:bodyPr/>
          <a:lstStyle/>
          <a:p>
            <a:endParaRPr lang="en-US"/>
          </a:p>
        </p:txBody>
      </p:sp>
      <p:sp>
        <p:nvSpPr>
          <p:cNvPr id="11" name="TextBox 11"/>
          <p:cNvSpPr txBox="1"/>
          <p:nvPr/>
        </p:nvSpPr>
        <p:spPr>
          <a:xfrm>
            <a:off x="0" y="6004440"/>
            <a:ext cx="12670290" cy="4023128"/>
          </a:xfrm>
          <a:prstGeom prst="rect">
            <a:avLst/>
          </a:prstGeom>
        </p:spPr>
        <p:txBody>
          <a:bodyPr lIns="0" tIns="0" rIns="0" bIns="0" rtlCol="0" anchor="t">
            <a:spAutoFit/>
          </a:bodyPr>
          <a:lstStyle/>
          <a:p>
            <a:pPr marL="573449" lvl="1" indent="-286725">
              <a:lnSpc>
                <a:spcPts val="3984"/>
              </a:lnSpc>
              <a:buFont typeface="Arial"/>
              <a:buChar char="•"/>
            </a:pPr>
            <a:r>
              <a:rPr lang="en-US" sz="2656">
                <a:solidFill>
                  <a:srgbClr val="B244A2"/>
                </a:solidFill>
                <a:latin typeface="TT Chocolates"/>
              </a:rPr>
              <a:t>During </a:t>
            </a:r>
            <a:r>
              <a:rPr lang="en-US" sz="2656">
                <a:solidFill>
                  <a:srgbClr val="B244A2"/>
                </a:solidFill>
                <a:latin typeface="TT Chocolates Bold"/>
              </a:rPr>
              <a:t>Diwali </a:t>
            </a:r>
            <a:r>
              <a:rPr lang="en-US" sz="2656">
                <a:solidFill>
                  <a:srgbClr val="B244A2"/>
                </a:solidFill>
                <a:latin typeface="TT Chocolates"/>
              </a:rPr>
              <a:t>promotions, the </a:t>
            </a:r>
            <a:r>
              <a:rPr lang="en-US" sz="2656">
                <a:solidFill>
                  <a:srgbClr val="B244A2"/>
                </a:solidFill>
                <a:latin typeface="TT Chocolates Bold"/>
              </a:rPr>
              <a:t>Home Essential 8 Product Combo</a:t>
            </a:r>
            <a:r>
              <a:rPr lang="en-US" sz="2656">
                <a:solidFill>
                  <a:srgbClr val="B244A2"/>
                </a:solidFill>
                <a:latin typeface="TT Chocolates"/>
              </a:rPr>
              <a:t> emerges as the </a:t>
            </a:r>
            <a:r>
              <a:rPr lang="en-US" sz="2656">
                <a:solidFill>
                  <a:srgbClr val="B244A2"/>
                </a:solidFill>
                <a:latin typeface="TT Chocolates Bold"/>
              </a:rPr>
              <a:t>top</a:t>
            </a:r>
            <a:r>
              <a:rPr lang="en-US" sz="2656">
                <a:solidFill>
                  <a:srgbClr val="B244A2"/>
                </a:solidFill>
                <a:latin typeface="TT Chocolates"/>
              </a:rPr>
              <a:t> revenue generator, contributing to a total revenue of 127 million. Conversely, </a:t>
            </a:r>
            <a:r>
              <a:rPr lang="en-US" sz="2656">
                <a:solidFill>
                  <a:srgbClr val="B244A2"/>
                </a:solidFill>
                <a:latin typeface="TT Chocolates Bold"/>
              </a:rPr>
              <a:t>Sonamasuri Rice</a:t>
            </a:r>
            <a:r>
              <a:rPr lang="en-US" sz="2656">
                <a:solidFill>
                  <a:srgbClr val="B244A2"/>
                </a:solidFill>
                <a:latin typeface="TT Chocolates"/>
              </a:rPr>
              <a:t> and </a:t>
            </a:r>
            <a:r>
              <a:rPr lang="en-US" sz="2656">
                <a:solidFill>
                  <a:srgbClr val="B244A2"/>
                </a:solidFill>
                <a:latin typeface="TT Chocolates Bold"/>
              </a:rPr>
              <a:t>Farm Chakki Atta</a:t>
            </a:r>
            <a:r>
              <a:rPr lang="en-US" sz="2656">
                <a:solidFill>
                  <a:srgbClr val="B244A2"/>
                </a:solidFill>
                <a:latin typeface="TT Chocolates"/>
              </a:rPr>
              <a:t> generated more revenue during </a:t>
            </a:r>
            <a:r>
              <a:rPr lang="en-US" sz="2656">
                <a:solidFill>
                  <a:srgbClr val="B244A2"/>
                </a:solidFill>
                <a:latin typeface="TT Chocolates Bold"/>
              </a:rPr>
              <a:t>Sankranti</a:t>
            </a:r>
            <a:r>
              <a:rPr lang="en-US" sz="2656">
                <a:solidFill>
                  <a:srgbClr val="B244A2"/>
                </a:solidFill>
                <a:latin typeface="TT Chocolates"/>
              </a:rPr>
              <a:t> Promotions, amounting to 17.3 million and 12.8 million, respectively.</a:t>
            </a:r>
          </a:p>
          <a:p>
            <a:pPr marL="573449" lvl="1" indent="-286725">
              <a:lnSpc>
                <a:spcPts val="3984"/>
              </a:lnSpc>
              <a:buFont typeface="Arial"/>
              <a:buChar char="•"/>
            </a:pPr>
            <a:r>
              <a:rPr lang="en-US" sz="2656">
                <a:solidFill>
                  <a:srgbClr val="B244A2"/>
                </a:solidFill>
                <a:latin typeface="TT Chocolates"/>
              </a:rPr>
              <a:t>Products such as </a:t>
            </a:r>
            <a:r>
              <a:rPr lang="en-US" sz="2656">
                <a:solidFill>
                  <a:srgbClr val="B244A2"/>
                </a:solidFill>
                <a:latin typeface="TT Chocolates Bold"/>
              </a:rPr>
              <a:t>Cream Beauty Bathing Soap</a:t>
            </a:r>
            <a:r>
              <a:rPr lang="en-US" sz="2656">
                <a:solidFill>
                  <a:srgbClr val="B244A2"/>
                </a:solidFill>
                <a:latin typeface="TT Chocolates"/>
              </a:rPr>
              <a:t> and </a:t>
            </a:r>
            <a:r>
              <a:rPr lang="en-US" sz="2656">
                <a:solidFill>
                  <a:srgbClr val="B244A2"/>
                </a:solidFill>
                <a:latin typeface="TT Chocolates Bold"/>
              </a:rPr>
              <a:t>Scrub Sponge for Dishwash</a:t>
            </a:r>
            <a:r>
              <a:rPr lang="en-US" sz="2656">
                <a:solidFill>
                  <a:srgbClr val="B244A2"/>
                </a:solidFill>
                <a:latin typeface="TT Chocolates"/>
              </a:rPr>
              <a:t> generated relatively </a:t>
            </a:r>
            <a:r>
              <a:rPr lang="en-US" sz="2656">
                <a:solidFill>
                  <a:srgbClr val="B244A2"/>
                </a:solidFill>
                <a:latin typeface="TT Chocolates Bold"/>
              </a:rPr>
              <a:t>low revenue</a:t>
            </a:r>
            <a:r>
              <a:rPr lang="en-US" sz="2656">
                <a:solidFill>
                  <a:srgbClr val="B244A2"/>
                </a:solidFill>
                <a:latin typeface="TT Chocolates"/>
              </a:rPr>
              <a:t>, with 0.21 million and 0.17 million, respectively. Interestingly, during Diwali promotions, these products generated more revenue compared to Sankranti promotions.</a:t>
            </a:r>
          </a:p>
        </p:txBody>
      </p:sp>
      <p:sp>
        <p:nvSpPr>
          <p:cNvPr id="12" name="TextBox 12"/>
          <p:cNvSpPr txBox="1"/>
          <p:nvPr/>
        </p:nvSpPr>
        <p:spPr>
          <a:xfrm>
            <a:off x="5956304" y="1312063"/>
            <a:ext cx="12277613" cy="3013478"/>
          </a:xfrm>
          <a:prstGeom prst="rect">
            <a:avLst/>
          </a:prstGeom>
        </p:spPr>
        <p:txBody>
          <a:bodyPr lIns="0" tIns="0" rIns="0" bIns="0" rtlCol="0" anchor="t">
            <a:spAutoFit/>
          </a:bodyPr>
          <a:lstStyle/>
          <a:p>
            <a:pPr marL="573449" lvl="1" indent="-286725">
              <a:lnSpc>
                <a:spcPts val="3984"/>
              </a:lnSpc>
              <a:buFont typeface="Arial"/>
              <a:buChar char="•"/>
            </a:pPr>
            <a:r>
              <a:rPr lang="en-US" sz="2656">
                <a:solidFill>
                  <a:srgbClr val="B244A2"/>
                </a:solidFill>
                <a:latin typeface="TT Chocolates"/>
              </a:rPr>
              <a:t>During Sankranti promotions, </a:t>
            </a:r>
            <a:r>
              <a:rPr lang="en-US" sz="2656">
                <a:solidFill>
                  <a:srgbClr val="B244A2"/>
                </a:solidFill>
                <a:latin typeface="TT Chocolates Bold"/>
              </a:rPr>
              <a:t>Farm Chakki Atta</a:t>
            </a:r>
            <a:r>
              <a:rPr lang="en-US" sz="2656">
                <a:solidFill>
                  <a:srgbClr val="B244A2"/>
                </a:solidFill>
                <a:latin typeface="TT Chocolates"/>
              </a:rPr>
              <a:t>, </a:t>
            </a:r>
            <a:r>
              <a:rPr lang="en-US" sz="2656">
                <a:solidFill>
                  <a:srgbClr val="B244A2"/>
                </a:solidFill>
                <a:latin typeface="TT Chocolates Bold"/>
              </a:rPr>
              <a:t>Sunflower Oil</a:t>
            </a:r>
            <a:r>
              <a:rPr lang="en-US" sz="2656">
                <a:solidFill>
                  <a:srgbClr val="B244A2"/>
                </a:solidFill>
                <a:latin typeface="TT Chocolates"/>
              </a:rPr>
              <a:t>, and </a:t>
            </a:r>
            <a:r>
              <a:rPr lang="en-US" sz="2656">
                <a:solidFill>
                  <a:srgbClr val="B244A2"/>
                </a:solidFill>
                <a:latin typeface="TT Chocolates Bold"/>
              </a:rPr>
              <a:t>Sonamasuri Rice</a:t>
            </a:r>
            <a:r>
              <a:rPr lang="en-US" sz="2656">
                <a:solidFill>
                  <a:srgbClr val="B244A2"/>
                </a:solidFill>
                <a:latin typeface="TT Chocolates"/>
              </a:rPr>
              <a:t> were sold in </a:t>
            </a:r>
            <a:r>
              <a:rPr lang="en-US" sz="2656">
                <a:solidFill>
                  <a:srgbClr val="B244A2"/>
                </a:solidFill>
                <a:latin typeface="TT Chocolates Bold"/>
              </a:rPr>
              <a:t>higher quantities</a:t>
            </a:r>
            <a:r>
              <a:rPr lang="en-US" sz="2656">
                <a:solidFill>
                  <a:srgbClr val="B244A2"/>
                </a:solidFill>
                <a:latin typeface="TT Chocolates"/>
              </a:rPr>
              <a:t>, with quantities sold reaching 69 thousand, 61 thousand, and 51 thousand, respectively.</a:t>
            </a:r>
          </a:p>
          <a:p>
            <a:pPr marL="573449" lvl="1" indent="-286725">
              <a:lnSpc>
                <a:spcPts val="3984"/>
              </a:lnSpc>
              <a:buFont typeface="Arial"/>
              <a:buChar char="•"/>
            </a:pPr>
            <a:r>
              <a:rPr lang="en-US" sz="2656">
                <a:solidFill>
                  <a:srgbClr val="B244A2"/>
                </a:solidFill>
                <a:latin typeface="TT Chocolates"/>
              </a:rPr>
              <a:t>Similarly, </a:t>
            </a:r>
            <a:r>
              <a:rPr lang="en-US" sz="2656">
                <a:solidFill>
                  <a:srgbClr val="B244A2"/>
                </a:solidFill>
                <a:latin typeface="TT Chocolates Bold"/>
              </a:rPr>
              <a:t>Home Essential 8 Product Combo</a:t>
            </a:r>
            <a:r>
              <a:rPr lang="en-US" sz="2656">
                <a:solidFill>
                  <a:srgbClr val="B244A2"/>
                </a:solidFill>
                <a:latin typeface="TT Chocolates"/>
              </a:rPr>
              <a:t> and </a:t>
            </a:r>
            <a:r>
              <a:rPr lang="en-US" sz="2656">
                <a:solidFill>
                  <a:srgbClr val="B244A2"/>
                </a:solidFill>
                <a:latin typeface="TT Chocolates Bold"/>
              </a:rPr>
              <a:t>Masoor Dal </a:t>
            </a:r>
            <a:r>
              <a:rPr lang="en-US" sz="2656">
                <a:solidFill>
                  <a:srgbClr val="B244A2"/>
                </a:solidFill>
                <a:latin typeface="TT Chocolates"/>
              </a:rPr>
              <a:t>were among the products sold in higher quantities during </a:t>
            </a:r>
            <a:r>
              <a:rPr lang="en-US" sz="2656">
                <a:solidFill>
                  <a:srgbClr val="B244A2"/>
                </a:solidFill>
                <a:latin typeface="TT Chocolates Bold"/>
              </a:rPr>
              <a:t>Diwali </a:t>
            </a:r>
            <a:r>
              <a:rPr lang="en-US" sz="2656">
                <a:solidFill>
                  <a:srgbClr val="B244A2"/>
                </a:solidFill>
                <a:latin typeface="TT Chocolates"/>
              </a:rPr>
              <a:t>promotions, with quantities sold reaching 50 thousand and 19.9 thousand, respectively.</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B244A2"/>
        </a:solidFill>
        <a:effectLst/>
      </p:bgPr>
    </p:bg>
    <p:spTree>
      <p:nvGrpSpPr>
        <p:cNvPr id="1" name=""/>
        <p:cNvGrpSpPr/>
        <p:nvPr/>
      </p:nvGrpSpPr>
      <p:grpSpPr>
        <a:xfrm>
          <a:off x="0" y="0"/>
          <a:ext cx="0" cy="0"/>
          <a:chOff x="0" y="0"/>
          <a:chExt cx="0" cy="0"/>
        </a:xfrm>
      </p:grpSpPr>
      <p:sp>
        <p:nvSpPr>
          <p:cNvPr id="2" name="Freeform 2"/>
          <p:cNvSpPr/>
          <p:nvPr/>
        </p:nvSpPr>
        <p:spPr>
          <a:xfrm>
            <a:off x="-7992042" y="-9094930"/>
            <a:ext cx="17562161" cy="16493796"/>
          </a:xfrm>
          <a:custGeom>
            <a:avLst/>
            <a:gdLst/>
            <a:ahLst/>
            <a:cxnLst/>
            <a:rect l="l" t="t" r="r" b="b"/>
            <a:pathLst>
              <a:path w="17562161" h="16493796">
                <a:moveTo>
                  <a:pt x="0" y="0"/>
                </a:moveTo>
                <a:lnTo>
                  <a:pt x="17562161" y="0"/>
                </a:lnTo>
                <a:lnTo>
                  <a:pt x="17562161" y="16493796"/>
                </a:lnTo>
                <a:lnTo>
                  <a:pt x="0" y="16493796"/>
                </a:lnTo>
                <a:lnTo>
                  <a:pt x="0" y="0"/>
                </a:lnTo>
                <a:close/>
              </a:path>
            </a:pathLst>
          </a:custGeom>
          <a:blipFill>
            <a:blip r:embed="rId2"/>
            <a:stretch>
              <a:fillRect/>
            </a:stretch>
          </a:blipFill>
        </p:spPr>
        <p:txBody>
          <a:bodyPr/>
          <a:lstStyle/>
          <a:p>
            <a:endParaRPr lang="en-US"/>
          </a:p>
        </p:txBody>
      </p:sp>
      <p:sp>
        <p:nvSpPr>
          <p:cNvPr id="3" name="Freeform 3"/>
          <p:cNvSpPr/>
          <p:nvPr/>
        </p:nvSpPr>
        <p:spPr>
          <a:xfrm>
            <a:off x="11282516" y="404260"/>
            <a:ext cx="17562161" cy="16493796"/>
          </a:xfrm>
          <a:custGeom>
            <a:avLst/>
            <a:gdLst/>
            <a:ahLst/>
            <a:cxnLst/>
            <a:rect l="l" t="t" r="r" b="b"/>
            <a:pathLst>
              <a:path w="17562161" h="16493796">
                <a:moveTo>
                  <a:pt x="0" y="0"/>
                </a:moveTo>
                <a:lnTo>
                  <a:pt x="17562161" y="0"/>
                </a:lnTo>
                <a:lnTo>
                  <a:pt x="17562161" y="16493796"/>
                </a:lnTo>
                <a:lnTo>
                  <a:pt x="0" y="16493796"/>
                </a:lnTo>
                <a:lnTo>
                  <a:pt x="0" y="0"/>
                </a:lnTo>
                <a:close/>
              </a:path>
            </a:pathLst>
          </a:custGeom>
          <a:blipFill>
            <a:blip r:embed="rId2"/>
            <a:stretch>
              <a:fillRect/>
            </a:stretch>
          </a:blipFill>
        </p:spPr>
        <p:txBody>
          <a:bodyPr/>
          <a:lstStyle/>
          <a:p>
            <a:endParaRPr lang="en-US"/>
          </a:p>
        </p:txBody>
      </p:sp>
      <p:sp>
        <p:nvSpPr>
          <p:cNvPr id="4" name="TextBox 4"/>
          <p:cNvSpPr txBox="1"/>
          <p:nvPr/>
        </p:nvSpPr>
        <p:spPr>
          <a:xfrm>
            <a:off x="4858551" y="3959786"/>
            <a:ext cx="8570898" cy="1152525"/>
          </a:xfrm>
          <a:prstGeom prst="rect">
            <a:avLst/>
          </a:prstGeom>
        </p:spPr>
        <p:txBody>
          <a:bodyPr lIns="0" tIns="0" rIns="0" bIns="0" rtlCol="0" anchor="t">
            <a:spAutoFit/>
          </a:bodyPr>
          <a:lstStyle/>
          <a:p>
            <a:pPr algn="ctr">
              <a:lnSpc>
                <a:spcPts val="9000"/>
              </a:lnSpc>
            </a:pPr>
            <a:r>
              <a:rPr lang="en-US" sz="7500">
                <a:solidFill>
                  <a:srgbClr val="FDF2F2"/>
                </a:solidFill>
                <a:latin typeface="TT Drugs Bold"/>
              </a:rPr>
              <a:t>INSIGHTS</a:t>
            </a:r>
          </a:p>
        </p:txBody>
      </p:sp>
      <p:sp>
        <p:nvSpPr>
          <p:cNvPr id="5" name="TextBox 5"/>
          <p:cNvSpPr txBox="1"/>
          <p:nvPr/>
        </p:nvSpPr>
        <p:spPr>
          <a:xfrm>
            <a:off x="3869807" y="5212788"/>
            <a:ext cx="10548385" cy="1104901"/>
          </a:xfrm>
          <a:prstGeom prst="rect">
            <a:avLst/>
          </a:prstGeom>
        </p:spPr>
        <p:txBody>
          <a:bodyPr lIns="0" tIns="0" rIns="0" bIns="0" rtlCol="0" anchor="t">
            <a:spAutoFit/>
          </a:bodyPr>
          <a:lstStyle/>
          <a:p>
            <a:pPr algn="ctr">
              <a:lnSpc>
                <a:spcPts val="4499"/>
              </a:lnSpc>
            </a:pPr>
            <a:r>
              <a:rPr lang="en-US" sz="2999">
                <a:solidFill>
                  <a:srgbClr val="FDF2F2"/>
                </a:solidFill>
                <a:latin typeface="TT Chocolates"/>
              </a:rPr>
              <a:t>Brief overview of the evaluation and control process, including regular reporting, analysis and adjustment of the marketing plan.</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DF2F2"/>
        </a:solidFill>
        <a:effectLst/>
      </p:bgPr>
    </p:bg>
    <p:spTree>
      <p:nvGrpSpPr>
        <p:cNvPr id="1" name=""/>
        <p:cNvGrpSpPr/>
        <p:nvPr/>
      </p:nvGrpSpPr>
      <p:grpSpPr>
        <a:xfrm>
          <a:off x="0" y="0"/>
          <a:ext cx="0" cy="0"/>
          <a:chOff x="0" y="0"/>
          <a:chExt cx="0" cy="0"/>
        </a:xfrm>
      </p:grpSpPr>
      <p:graphicFrame>
        <p:nvGraphicFramePr>
          <p:cNvPr id="2" name="Table 2"/>
          <p:cNvGraphicFramePr>
            <a:graphicFrameLocks noGrp="1"/>
          </p:cNvGraphicFramePr>
          <p:nvPr>
            <p:extLst>
              <p:ext uri="{D42A27DB-BD31-4B8C-83A1-F6EECF244321}">
                <p14:modId xmlns:p14="http://schemas.microsoft.com/office/powerpoint/2010/main" val="929782526"/>
              </p:ext>
            </p:extLst>
          </p:nvPr>
        </p:nvGraphicFramePr>
        <p:xfrm>
          <a:off x="9144000" y="2738707"/>
          <a:ext cx="7086600" cy="5382796"/>
        </p:xfrm>
        <a:graphic>
          <a:graphicData uri="http://schemas.openxmlformats.org/drawingml/2006/table">
            <a:tbl>
              <a:tblPr/>
              <a:tblGrid>
                <a:gridCol w="1561105">
                  <a:extLst>
                    <a:ext uri="{9D8B030D-6E8A-4147-A177-3AD203B41FA5}">
                      <a16:colId xmlns:a16="http://schemas.microsoft.com/office/drawing/2014/main" val="20000"/>
                    </a:ext>
                  </a:extLst>
                </a:gridCol>
                <a:gridCol w="5525495">
                  <a:extLst>
                    <a:ext uri="{9D8B030D-6E8A-4147-A177-3AD203B41FA5}">
                      <a16:colId xmlns:a16="http://schemas.microsoft.com/office/drawing/2014/main" val="20001"/>
                    </a:ext>
                  </a:extLst>
                </a:gridCol>
              </a:tblGrid>
              <a:tr h="1345699">
                <a:tc>
                  <a:txBody>
                    <a:bodyPr/>
                    <a:lstStyle/>
                    <a:p>
                      <a:pPr algn="l">
                        <a:lnSpc>
                          <a:spcPts val="5040"/>
                        </a:lnSpc>
                        <a:defRPr/>
                      </a:pPr>
                      <a:r>
                        <a:rPr lang="en-US" sz="3600">
                          <a:solidFill>
                            <a:srgbClr val="B244A2"/>
                          </a:solidFill>
                          <a:latin typeface="TT Chocolates"/>
                        </a:rPr>
                        <a:t>1</a:t>
                      </a:r>
                      <a:endParaRPr lang="en-US" sz="1100"/>
                    </a:p>
                  </a:txBody>
                  <a:tcPr marL="197740" marR="197740" marT="197740" marB="197740" anchor="ctr">
                    <a:lnL w="0" cap="flat" cmpd="sng" algn="ctr">
                      <a:solidFill>
                        <a:srgbClr val="C3ED5B"/>
                      </a:solidFill>
                      <a:prstDash val="solid"/>
                      <a:round/>
                      <a:headEnd type="none" w="med" len="med"/>
                      <a:tailEnd type="none" w="med" len="med"/>
                    </a:lnL>
                    <a:lnR w="0" cap="flat" cmpd="sng" algn="ctr">
                      <a:solidFill>
                        <a:srgbClr val="C3ED5B"/>
                      </a:solidFill>
                      <a:prstDash val="solid"/>
                      <a:round/>
                      <a:headEnd type="none" w="med" len="med"/>
                      <a:tailEnd type="none" w="med" len="med"/>
                    </a:lnR>
                    <a:lnT w="0" cap="flat" cmpd="sng" algn="ctr">
                      <a:solidFill>
                        <a:srgbClr val="C3ED5B"/>
                      </a:solidFill>
                      <a:prstDash val="solid"/>
                      <a:round/>
                      <a:headEnd type="none" w="med" len="med"/>
                      <a:tailEnd type="none" w="med" len="med"/>
                    </a:lnT>
                    <a:lnB w="0" cap="flat" cmpd="sng" algn="ctr">
                      <a:solidFill>
                        <a:srgbClr val="C3ED5B"/>
                      </a:solidFill>
                      <a:prstDash val="solid"/>
                      <a:round/>
                      <a:headEnd type="none" w="med" len="med"/>
                      <a:tailEnd type="none" w="med" len="med"/>
                    </a:lnB>
                  </a:tcPr>
                </a:tc>
                <a:tc>
                  <a:txBody>
                    <a:bodyPr/>
                    <a:lstStyle/>
                    <a:p>
                      <a:pPr algn="l">
                        <a:lnSpc>
                          <a:spcPts val="5040"/>
                        </a:lnSpc>
                        <a:defRPr/>
                      </a:pPr>
                      <a:r>
                        <a:rPr lang="en-US" sz="3600">
                          <a:solidFill>
                            <a:srgbClr val="B244A2"/>
                          </a:solidFill>
                          <a:latin typeface="TT Chocolates Bold"/>
                        </a:rPr>
                        <a:t>Data Overview</a:t>
                      </a:r>
                      <a:endParaRPr lang="en-US" sz="1100"/>
                    </a:p>
                  </a:txBody>
                  <a:tcPr marL="197740" marR="197740" marT="197740" marB="197740" anchor="ctr">
                    <a:lnL w="0" cap="flat" cmpd="sng" algn="ctr">
                      <a:solidFill>
                        <a:srgbClr val="C3ED5B"/>
                      </a:solidFill>
                      <a:prstDash val="solid"/>
                      <a:round/>
                      <a:headEnd type="none" w="med" len="med"/>
                      <a:tailEnd type="none" w="med" len="med"/>
                    </a:lnL>
                    <a:lnR w="0" cap="flat" cmpd="sng" algn="ctr">
                      <a:solidFill>
                        <a:srgbClr val="C3ED5B"/>
                      </a:solidFill>
                      <a:prstDash val="solid"/>
                      <a:round/>
                      <a:headEnd type="none" w="med" len="med"/>
                      <a:tailEnd type="none" w="med" len="med"/>
                    </a:lnR>
                    <a:lnT w="0" cap="flat" cmpd="sng" algn="ctr">
                      <a:solidFill>
                        <a:srgbClr val="C3ED5B"/>
                      </a:solidFill>
                      <a:prstDash val="solid"/>
                      <a:round/>
                      <a:headEnd type="none" w="med" len="med"/>
                      <a:tailEnd type="none" w="med" len="med"/>
                    </a:lnT>
                    <a:lnB w="0" cap="flat" cmpd="sng" algn="ctr">
                      <a:solidFill>
                        <a:srgbClr val="C3ED5B"/>
                      </a:solidFill>
                      <a:prstDash val="solid"/>
                      <a:round/>
                      <a:headEnd type="none" w="med" len="med"/>
                      <a:tailEnd type="none" w="med" len="med"/>
                    </a:lnB>
                  </a:tcPr>
                </a:tc>
                <a:extLst>
                  <a:ext uri="{0D108BD9-81ED-4DB2-BD59-A6C34878D82A}">
                    <a16:rowId xmlns:a16="http://schemas.microsoft.com/office/drawing/2014/main" val="10000"/>
                  </a:ext>
                </a:extLst>
              </a:tr>
              <a:tr h="1345699">
                <a:tc>
                  <a:txBody>
                    <a:bodyPr/>
                    <a:lstStyle/>
                    <a:p>
                      <a:pPr algn="l">
                        <a:lnSpc>
                          <a:spcPts val="5040"/>
                        </a:lnSpc>
                        <a:defRPr/>
                      </a:pPr>
                      <a:r>
                        <a:rPr lang="en-US" sz="3600">
                          <a:solidFill>
                            <a:srgbClr val="B244A2"/>
                          </a:solidFill>
                          <a:latin typeface="TT Chocolates"/>
                        </a:rPr>
                        <a:t>2</a:t>
                      </a:r>
                      <a:endParaRPr lang="en-US" sz="1100"/>
                    </a:p>
                  </a:txBody>
                  <a:tcPr marL="197740" marR="197740" marT="197740" marB="197740" anchor="ctr">
                    <a:lnL w="0" cap="flat" cmpd="sng" algn="ctr">
                      <a:solidFill>
                        <a:srgbClr val="C3ED5B"/>
                      </a:solidFill>
                      <a:prstDash val="solid"/>
                      <a:round/>
                      <a:headEnd type="none" w="med" len="med"/>
                      <a:tailEnd type="none" w="med" len="med"/>
                    </a:lnL>
                    <a:lnR w="0" cap="flat" cmpd="sng" algn="ctr">
                      <a:solidFill>
                        <a:srgbClr val="C3ED5B"/>
                      </a:solidFill>
                      <a:prstDash val="solid"/>
                      <a:round/>
                      <a:headEnd type="none" w="med" len="med"/>
                      <a:tailEnd type="none" w="med" len="med"/>
                    </a:lnR>
                    <a:lnT w="0" cap="flat" cmpd="sng" algn="ctr">
                      <a:solidFill>
                        <a:srgbClr val="C3ED5B"/>
                      </a:solidFill>
                      <a:prstDash val="solid"/>
                      <a:round/>
                      <a:headEnd type="none" w="med" len="med"/>
                      <a:tailEnd type="none" w="med" len="med"/>
                    </a:lnT>
                    <a:lnB w="0" cap="flat" cmpd="sng" algn="ctr">
                      <a:solidFill>
                        <a:srgbClr val="C3ED5B"/>
                      </a:solidFill>
                      <a:prstDash val="solid"/>
                      <a:round/>
                      <a:headEnd type="none" w="med" len="med"/>
                      <a:tailEnd type="none" w="med" len="med"/>
                    </a:lnB>
                  </a:tcPr>
                </a:tc>
                <a:tc>
                  <a:txBody>
                    <a:bodyPr/>
                    <a:lstStyle/>
                    <a:p>
                      <a:pPr algn="l">
                        <a:lnSpc>
                          <a:spcPts val="5040"/>
                        </a:lnSpc>
                        <a:defRPr/>
                      </a:pPr>
                      <a:r>
                        <a:rPr lang="en-US" sz="3600" dirty="0">
                          <a:solidFill>
                            <a:srgbClr val="B244A2"/>
                          </a:solidFill>
                          <a:latin typeface="TT Chocolates Bold"/>
                        </a:rPr>
                        <a:t>MySQL Queries</a:t>
                      </a:r>
                      <a:endParaRPr lang="en-US" sz="1100" dirty="0"/>
                    </a:p>
                  </a:txBody>
                  <a:tcPr marL="197740" marR="197740" marT="197740" marB="197740" anchor="ctr">
                    <a:lnL w="0" cap="flat" cmpd="sng" algn="ctr">
                      <a:solidFill>
                        <a:srgbClr val="C3ED5B"/>
                      </a:solidFill>
                      <a:prstDash val="solid"/>
                      <a:round/>
                      <a:headEnd type="none" w="med" len="med"/>
                      <a:tailEnd type="none" w="med" len="med"/>
                    </a:lnL>
                    <a:lnR w="0" cap="flat" cmpd="sng" algn="ctr">
                      <a:solidFill>
                        <a:srgbClr val="C3ED5B"/>
                      </a:solidFill>
                      <a:prstDash val="solid"/>
                      <a:round/>
                      <a:headEnd type="none" w="med" len="med"/>
                      <a:tailEnd type="none" w="med" len="med"/>
                    </a:lnR>
                    <a:lnT w="0" cap="flat" cmpd="sng" algn="ctr">
                      <a:solidFill>
                        <a:srgbClr val="C3ED5B"/>
                      </a:solidFill>
                      <a:prstDash val="solid"/>
                      <a:round/>
                      <a:headEnd type="none" w="med" len="med"/>
                      <a:tailEnd type="none" w="med" len="med"/>
                    </a:lnT>
                    <a:lnB w="0" cap="flat" cmpd="sng" algn="ctr">
                      <a:solidFill>
                        <a:srgbClr val="C3ED5B"/>
                      </a:solidFill>
                      <a:prstDash val="solid"/>
                      <a:round/>
                      <a:headEnd type="none" w="med" len="med"/>
                      <a:tailEnd type="none" w="med" len="med"/>
                    </a:lnB>
                  </a:tcPr>
                </a:tc>
                <a:extLst>
                  <a:ext uri="{0D108BD9-81ED-4DB2-BD59-A6C34878D82A}">
                    <a16:rowId xmlns:a16="http://schemas.microsoft.com/office/drawing/2014/main" val="10001"/>
                  </a:ext>
                </a:extLst>
              </a:tr>
              <a:tr h="1345699">
                <a:tc>
                  <a:txBody>
                    <a:bodyPr/>
                    <a:lstStyle/>
                    <a:p>
                      <a:pPr algn="l">
                        <a:lnSpc>
                          <a:spcPts val="5040"/>
                        </a:lnSpc>
                        <a:defRPr/>
                      </a:pPr>
                      <a:r>
                        <a:rPr lang="en-US" sz="3600">
                          <a:solidFill>
                            <a:srgbClr val="B244A2"/>
                          </a:solidFill>
                          <a:latin typeface="TT Chocolates"/>
                        </a:rPr>
                        <a:t>3</a:t>
                      </a:r>
                      <a:endParaRPr lang="en-US" sz="1100"/>
                    </a:p>
                  </a:txBody>
                  <a:tcPr marL="197740" marR="197740" marT="197740" marB="197740" anchor="ctr">
                    <a:lnL w="0" cap="flat" cmpd="sng" algn="ctr">
                      <a:solidFill>
                        <a:srgbClr val="C3ED5B"/>
                      </a:solidFill>
                      <a:prstDash val="solid"/>
                      <a:round/>
                      <a:headEnd type="none" w="med" len="med"/>
                      <a:tailEnd type="none" w="med" len="med"/>
                    </a:lnL>
                    <a:lnR w="0" cap="flat" cmpd="sng" algn="ctr">
                      <a:solidFill>
                        <a:srgbClr val="C3ED5B"/>
                      </a:solidFill>
                      <a:prstDash val="solid"/>
                      <a:round/>
                      <a:headEnd type="none" w="med" len="med"/>
                      <a:tailEnd type="none" w="med" len="med"/>
                    </a:lnR>
                    <a:lnT w="0" cap="flat" cmpd="sng" algn="ctr">
                      <a:solidFill>
                        <a:srgbClr val="C3ED5B"/>
                      </a:solidFill>
                      <a:prstDash val="solid"/>
                      <a:round/>
                      <a:headEnd type="none" w="med" len="med"/>
                      <a:tailEnd type="none" w="med" len="med"/>
                    </a:lnT>
                    <a:lnB w="0" cap="flat" cmpd="sng" algn="ctr">
                      <a:solidFill>
                        <a:srgbClr val="C3ED5B"/>
                      </a:solidFill>
                      <a:prstDash val="solid"/>
                      <a:round/>
                      <a:headEnd type="none" w="med" len="med"/>
                      <a:tailEnd type="none" w="med" len="med"/>
                    </a:lnB>
                  </a:tcPr>
                </a:tc>
                <a:tc>
                  <a:txBody>
                    <a:bodyPr/>
                    <a:lstStyle/>
                    <a:p>
                      <a:pPr algn="l">
                        <a:lnSpc>
                          <a:spcPts val="5040"/>
                        </a:lnSpc>
                        <a:defRPr/>
                      </a:pPr>
                      <a:r>
                        <a:rPr lang="en-US" sz="3600">
                          <a:solidFill>
                            <a:srgbClr val="B244A2"/>
                          </a:solidFill>
                          <a:latin typeface="TT Chocolates Bold"/>
                        </a:rPr>
                        <a:t>Dashboards Overview</a:t>
                      </a:r>
                      <a:endParaRPr lang="en-US" sz="1100"/>
                    </a:p>
                  </a:txBody>
                  <a:tcPr marL="197740" marR="197740" marT="197740" marB="197740" anchor="ctr">
                    <a:lnL w="0" cap="flat" cmpd="sng" algn="ctr">
                      <a:solidFill>
                        <a:srgbClr val="C3ED5B"/>
                      </a:solidFill>
                      <a:prstDash val="solid"/>
                      <a:round/>
                      <a:headEnd type="none" w="med" len="med"/>
                      <a:tailEnd type="none" w="med" len="med"/>
                    </a:lnL>
                    <a:lnR w="0" cap="flat" cmpd="sng" algn="ctr">
                      <a:solidFill>
                        <a:srgbClr val="C3ED5B"/>
                      </a:solidFill>
                      <a:prstDash val="solid"/>
                      <a:round/>
                      <a:headEnd type="none" w="med" len="med"/>
                      <a:tailEnd type="none" w="med" len="med"/>
                    </a:lnR>
                    <a:lnT w="0" cap="flat" cmpd="sng" algn="ctr">
                      <a:solidFill>
                        <a:srgbClr val="C3ED5B"/>
                      </a:solidFill>
                      <a:prstDash val="solid"/>
                      <a:round/>
                      <a:headEnd type="none" w="med" len="med"/>
                      <a:tailEnd type="none" w="med" len="med"/>
                    </a:lnT>
                    <a:lnB w="0" cap="flat" cmpd="sng" algn="ctr">
                      <a:solidFill>
                        <a:srgbClr val="C3ED5B"/>
                      </a:solidFill>
                      <a:prstDash val="solid"/>
                      <a:round/>
                      <a:headEnd type="none" w="med" len="med"/>
                      <a:tailEnd type="none" w="med" len="med"/>
                    </a:lnB>
                  </a:tcPr>
                </a:tc>
                <a:extLst>
                  <a:ext uri="{0D108BD9-81ED-4DB2-BD59-A6C34878D82A}">
                    <a16:rowId xmlns:a16="http://schemas.microsoft.com/office/drawing/2014/main" val="10002"/>
                  </a:ext>
                </a:extLst>
              </a:tr>
              <a:tr h="1345699">
                <a:tc>
                  <a:txBody>
                    <a:bodyPr/>
                    <a:lstStyle/>
                    <a:p>
                      <a:pPr algn="l">
                        <a:lnSpc>
                          <a:spcPts val="5040"/>
                        </a:lnSpc>
                        <a:defRPr/>
                      </a:pPr>
                      <a:r>
                        <a:rPr lang="en-US" sz="3600">
                          <a:solidFill>
                            <a:srgbClr val="B244A2"/>
                          </a:solidFill>
                          <a:latin typeface="TT Chocolates"/>
                        </a:rPr>
                        <a:t>4</a:t>
                      </a:r>
                      <a:endParaRPr lang="en-US" sz="1100"/>
                    </a:p>
                  </a:txBody>
                  <a:tcPr marL="197740" marR="197740" marT="197740" marB="197740" anchor="ctr">
                    <a:lnL w="0" cap="flat" cmpd="sng" algn="ctr">
                      <a:solidFill>
                        <a:srgbClr val="C3ED5B"/>
                      </a:solidFill>
                      <a:prstDash val="solid"/>
                      <a:round/>
                      <a:headEnd type="none" w="med" len="med"/>
                      <a:tailEnd type="none" w="med" len="med"/>
                    </a:lnL>
                    <a:lnR w="0" cap="flat" cmpd="sng" algn="ctr">
                      <a:solidFill>
                        <a:srgbClr val="C3ED5B"/>
                      </a:solidFill>
                      <a:prstDash val="solid"/>
                      <a:round/>
                      <a:headEnd type="none" w="med" len="med"/>
                      <a:tailEnd type="none" w="med" len="med"/>
                    </a:lnR>
                    <a:lnT w="0" cap="flat" cmpd="sng" algn="ctr">
                      <a:solidFill>
                        <a:srgbClr val="C3ED5B"/>
                      </a:solidFill>
                      <a:prstDash val="solid"/>
                      <a:round/>
                      <a:headEnd type="none" w="med" len="med"/>
                      <a:tailEnd type="none" w="med" len="med"/>
                    </a:lnT>
                    <a:lnB w="0" cap="flat" cmpd="sng" algn="ctr">
                      <a:solidFill>
                        <a:srgbClr val="C3ED5B"/>
                      </a:solidFill>
                      <a:prstDash val="solid"/>
                      <a:round/>
                      <a:headEnd type="none" w="med" len="med"/>
                      <a:tailEnd type="none" w="med" len="med"/>
                    </a:lnB>
                  </a:tcPr>
                </a:tc>
                <a:tc>
                  <a:txBody>
                    <a:bodyPr/>
                    <a:lstStyle/>
                    <a:p>
                      <a:pPr algn="l">
                        <a:lnSpc>
                          <a:spcPts val="5040"/>
                        </a:lnSpc>
                        <a:defRPr/>
                      </a:pPr>
                      <a:r>
                        <a:rPr lang="en-US" sz="3600" dirty="0">
                          <a:solidFill>
                            <a:srgbClr val="B244A2"/>
                          </a:solidFill>
                          <a:latin typeface="TT Chocolates Bold"/>
                        </a:rPr>
                        <a:t>Insights</a:t>
                      </a:r>
                      <a:endParaRPr lang="en-US" sz="1100" dirty="0"/>
                    </a:p>
                  </a:txBody>
                  <a:tcPr marL="197740" marR="197740" marT="197740" marB="197740" anchor="ctr">
                    <a:lnL w="0" cap="flat" cmpd="sng" algn="ctr">
                      <a:solidFill>
                        <a:srgbClr val="C3ED5B"/>
                      </a:solidFill>
                      <a:prstDash val="solid"/>
                      <a:round/>
                      <a:headEnd type="none" w="med" len="med"/>
                      <a:tailEnd type="none" w="med" len="med"/>
                    </a:lnL>
                    <a:lnR w="0" cap="flat" cmpd="sng" algn="ctr">
                      <a:solidFill>
                        <a:srgbClr val="C3ED5B"/>
                      </a:solidFill>
                      <a:prstDash val="solid"/>
                      <a:round/>
                      <a:headEnd type="none" w="med" len="med"/>
                      <a:tailEnd type="none" w="med" len="med"/>
                    </a:lnR>
                    <a:lnT w="0" cap="flat" cmpd="sng" algn="ctr">
                      <a:solidFill>
                        <a:srgbClr val="C3ED5B"/>
                      </a:solidFill>
                      <a:prstDash val="solid"/>
                      <a:round/>
                      <a:headEnd type="none" w="med" len="med"/>
                      <a:tailEnd type="none" w="med" len="med"/>
                    </a:lnT>
                    <a:lnB w="0" cap="flat" cmpd="sng" algn="ctr">
                      <a:solidFill>
                        <a:srgbClr val="C3ED5B"/>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3" name="Freeform 3"/>
          <p:cNvSpPr/>
          <p:nvPr/>
        </p:nvSpPr>
        <p:spPr>
          <a:xfrm>
            <a:off x="-4467531" y="-4353851"/>
            <a:ext cx="12965360" cy="12236058"/>
          </a:xfrm>
          <a:custGeom>
            <a:avLst/>
            <a:gdLst/>
            <a:ahLst/>
            <a:cxnLst/>
            <a:rect l="l" t="t" r="r" b="b"/>
            <a:pathLst>
              <a:path w="12965360" h="12236058">
                <a:moveTo>
                  <a:pt x="0" y="0"/>
                </a:moveTo>
                <a:lnTo>
                  <a:pt x="12965360" y="0"/>
                </a:lnTo>
                <a:lnTo>
                  <a:pt x="12965360" y="12236058"/>
                </a:lnTo>
                <a:lnTo>
                  <a:pt x="0" y="12236058"/>
                </a:lnTo>
                <a:lnTo>
                  <a:pt x="0" y="0"/>
                </a:lnTo>
                <a:close/>
              </a:path>
            </a:pathLst>
          </a:custGeom>
          <a:blipFill>
            <a:blip r:embed="rId2"/>
            <a:stretch>
              <a:fillRect/>
            </a:stretch>
          </a:blipFill>
        </p:spPr>
        <p:txBody>
          <a:bodyPr/>
          <a:lstStyle/>
          <a:p>
            <a:endParaRPr lang="en-US"/>
          </a:p>
        </p:txBody>
      </p:sp>
      <p:sp>
        <p:nvSpPr>
          <p:cNvPr id="4" name="Freeform 4"/>
          <p:cNvSpPr/>
          <p:nvPr/>
        </p:nvSpPr>
        <p:spPr>
          <a:xfrm>
            <a:off x="-4467531" y="2738707"/>
            <a:ext cx="12113698" cy="11376781"/>
          </a:xfrm>
          <a:custGeom>
            <a:avLst/>
            <a:gdLst/>
            <a:ahLst/>
            <a:cxnLst/>
            <a:rect l="l" t="t" r="r" b="b"/>
            <a:pathLst>
              <a:path w="12113698" h="11376781">
                <a:moveTo>
                  <a:pt x="0" y="0"/>
                </a:moveTo>
                <a:lnTo>
                  <a:pt x="12113698" y="0"/>
                </a:lnTo>
                <a:lnTo>
                  <a:pt x="12113698" y="11376781"/>
                </a:lnTo>
                <a:lnTo>
                  <a:pt x="0" y="11376781"/>
                </a:lnTo>
                <a:lnTo>
                  <a:pt x="0" y="0"/>
                </a:lnTo>
                <a:close/>
              </a:path>
            </a:pathLst>
          </a:custGeom>
          <a:blipFill>
            <a:blip r:embed="rId3"/>
            <a:stretch>
              <a:fillRect/>
            </a:stretch>
          </a:blipFill>
        </p:spPr>
        <p:txBody>
          <a:bodyPr/>
          <a:lstStyle/>
          <a:p>
            <a:endParaRPr lang="en-US"/>
          </a:p>
        </p:txBody>
      </p:sp>
      <p:sp>
        <p:nvSpPr>
          <p:cNvPr id="5" name="Freeform 5"/>
          <p:cNvSpPr/>
          <p:nvPr/>
        </p:nvSpPr>
        <p:spPr>
          <a:xfrm>
            <a:off x="1710813" y="2060353"/>
            <a:ext cx="6366745" cy="6366745"/>
          </a:xfrm>
          <a:custGeom>
            <a:avLst/>
            <a:gdLst/>
            <a:ahLst/>
            <a:cxnLst/>
            <a:rect l="l" t="t" r="r" b="b"/>
            <a:pathLst>
              <a:path w="6366745" h="6366745">
                <a:moveTo>
                  <a:pt x="0" y="0"/>
                </a:moveTo>
                <a:lnTo>
                  <a:pt x="6366745" y="0"/>
                </a:lnTo>
                <a:lnTo>
                  <a:pt x="6366745" y="6366744"/>
                </a:lnTo>
                <a:lnTo>
                  <a:pt x="0" y="6366744"/>
                </a:lnTo>
                <a:lnTo>
                  <a:pt x="0" y="0"/>
                </a:lnTo>
                <a:close/>
              </a:path>
            </a:pathLst>
          </a:custGeom>
          <a:blipFill>
            <a:blip r:embed="rId4">
              <a:alphaModFix amt="12000"/>
              <a:extLst>
                <a:ext uri="{96DAC541-7B7A-43D3-8B79-37D633B846F1}">
                  <asvg:svgBlip xmlns:asvg="http://schemas.microsoft.com/office/drawing/2016/SVG/main" r:embed="rId5"/>
                </a:ext>
              </a:extLst>
            </a:blip>
            <a:stretch>
              <a:fillRect/>
            </a:stretch>
          </a:blipFill>
        </p:spPr>
        <p:txBody>
          <a:bodyPr/>
          <a:lstStyle/>
          <a:p>
            <a:endParaRPr lang="en-US"/>
          </a:p>
        </p:txBody>
      </p:sp>
      <p:sp>
        <p:nvSpPr>
          <p:cNvPr id="6" name="TextBox 6"/>
          <p:cNvSpPr txBox="1"/>
          <p:nvPr/>
        </p:nvSpPr>
        <p:spPr>
          <a:xfrm>
            <a:off x="9144000" y="871691"/>
            <a:ext cx="7773738" cy="1552575"/>
          </a:xfrm>
          <a:prstGeom prst="rect">
            <a:avLst/>
          </a:prstGeom>
        </p:spPr>
        <p:txBody>
          <a:bodyPr lIns="0" tIns="0" rIns="0" bIns="0" rtlCol="0" anchor="t">
            <a:spAutoFit/>
          </a:bodyPr>
          <a:lstStyle/>
          <a:p>
            <a:pPr>
              <a:lnSpc>
                <a:spcPts val="12203"/>
              </a:lnSpc>
            </a:pPr>
            <a:r>
              <a:rPr lang="en-US" sz="10169">
                <a:solidFill>
                  <a:srgbClr val="B244A2"/>
                </a:solidFill>
                <a:latin typeface="TT Drugs Bold"/>
              </a:rPr>
              <a:t>Agenda</a:t>
            </a:r>
          </a:p>
        </p:txBody>
      </p:sp>
      <p:grpSp>
        <p:nvGrpSpPr>
          <p:cNvPr id="7" name="Group 7"/>
          <p:cNvGrpSpPr/>
          <p:nvPr/>
        </p:nvGrpSpPr>
        <p:grpSpPr>
          <a:xfrm>
            <a:off x="16367845" y="86534"/>
            <a:ext cx="3074820" cy="942166"/>
            <a:chOff x="0" y="0"/>
            <a:chExt cx="4099761" cy="1256221"/>
          </a:xfrm>
        </p:grpSpPr>
        <p:sp>
          <p:nvSpPr>
            <p:cNvPr id="8" name="Freeform 8"/>
            <p:cNvSpPr/>
            <p:nvPr/>
          </p:nvSpPr>
          <p:spPr>
            <a:xfrm>
              <a:off x="0" y="0"/>
              <a:ext cx="1308564" cy="1256221"/>
            </a:xfrm>
            <a:custGeom>
              <a:avLst/>
              <a:gdLst/>
              <a:ahLst/>
              <a:cxnLst/>
              <a:rect l="l" t="t" r="r" b="b"/>
              <a:pathLst>
                <a:path w="1308564" h="1256221">
                  <a:moveTo>
                    <a:pt x="0" y="0"/>
                  </a:moveTo>
                  <a:lnTo>
                    <a:pt x="1308564" y="0"/>
                  </a:lnTo>
                  <a:lnTo>
                    <a:pt x="1308564" y="1256221"/>
                  </a:lnTo>
                  <a:lnTo>
                    <a:pt x="0" y="125622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9" name="TextBox 9"/>
            <p:cNvSpPr txBox="1"/>
            <p:nvPr/>
          </p:nvSpPr>
          <p:spPr>
            <a:xfrm>
              <a:off x="1042987" y="570961"/>
              <a:ext cx="3056773" cy="516596"/>
            </a:xfrm>
            <a:prstGeom prst="rect">
              <a:avLst/>
            </a:prstGeom>
          </p:spPr>
          <p:txBody>
            <a:bodyPr lIns="0" tIns="0" rIns="0" bIns="0" rtlCol="0" anchor="t">
              <a:spAutoFit/>
            </a:bodyPr>
            <a:lstStyle/>
            <a:p>
              <a:pPr>
                <a:lnSpc>
                  <a:spcPts val="3171"/>
                </a:lnSpc>
              </a:pPr>
              <a:r>
                <a:rPr lang="en-US" sz="2265" spc="226">
                  <a:solidFill>
                    <a:srgbClr val="C9184A"/>
                  </a:solidFill>
                  <a:latin typeface="Zcool XiaoWei"/>
                </a:rPr>
                <a:t>Mart</a:t>
              </a:r>
            </a:p>
          </p:txBody>
        </p:sp>
        <p:sp>
          <p:nvSpPr>
            <p:cNvPr id="10" name="TextBox 10"/>
            <p:cNvSpPr txBox="1"/>
            <p:nvPr/>
          </p:nvSpPr>
          <p:spPr>
            <a:xfrm>
              <a:off x="1042987" y="179566"/>
              <a:ext cx="3056773" cy="594188"/>
            </a:xfrm>
            <a:prstGeom prst="rect">
              <a:avLst/>
            </a:prstGeom>
          </p:spPr>
          <p:txBody>
            <a:bodyPr lIns="0" tIns="0" rIns="0" bIns="0" rtlCol="0" anchor="t">
              <a:spAutoFit/>
            </a:bodyPr>
            <a:lstStyle/>
            <a:p>
              <a:pPr>
                <a:lnSpc>
                  <a:spcPts val="3748"/>
                </a:lnSpc>
              </a:pPr>
              <a:r>
                <a:rPr lang="en-US" sz="2677">
                  <a:solidFill>
                    <a:srgbClr val="C9184A"/>
                  </a:solidFill>
                  <a:latin typeface="Zcool XiaoWei"/>
                </a:rPr>
                <a:t>AtliQ</a:t>
              </a:r>
            </a:p>
          </p:txBody>
        </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DF2F2"/>
        </a:solidFill>
        <a:effectLst/>
      </p:bgPr>
    </p:bg>
    <p:spTree>
      <p:nvGrpSpPr>
        <p:cNvPr id="1" name=""/>
        <p:cNvGrpSpPr/>
        <p:nvPr/>
      </p:nvGrpSpPr>
      <p:grpSpPr>
        <a:xfrm>
          <a:off x="0" y="0"/>
          <a:ext cx="0" cy="0"/>
          <a:chOff x="0" y="0"/>
          <a:chExt cx="0" cy="0"/>
        </a:xfrm>
      </p:grpSpPr>
      <p:sp>
        <p:nvSpPr>
          <p:cNvPr id="2" name="Freeform 2"/>
          <p:cNvSpPr/>
          <p:nvPr/>
        </p:nvSpPr>
        <p:spPr>
          <a:xfrm>
            <a:off x="-5075901" y="727321"/>
            <a:ext cx="15883408" cy="14989966"/>
          </a:xfrm>
          <a:custGeom>
            <a:avLst/>
            <a:gdLst/>
            <a:ahLst/>
            <a:cxnLst/>
            <a:rect l="l" t="t" r="r" b="b"/>
            <a:pathLst>
              <a:path w="15883408" h="14989966">
                <a:moveTo>
                  <a:pt x="0" y="0"/>
                </a:moveTo>
                <a:lnTo>
                  <a:pt x="15883408" y="0"/>
                </a:lnTo>
                <a:lnTo>
                  <a:pt x="15883408" y="14989967"/>
                </a:lnTo>
                <a:lnTo>
                  <a:pt x="0" y="14989967"/>
                </a:lnTo>
                <a:lnTo>
                  <a:pt x="0" y="0"/>
                </a:lnTo>
                <a:close/>
              </a:path>
            </a:pathLst>
          </a:custGeom>
          <a:blipFill>
            <a:blip r:embed="rId2"/>
            <a:stretch>
              <a:fillRect/>
            </a:stretch>
          </a:blipFill>
        </p:spPr>
        <p:txBody>
          <a:bodyPr/>
          <a:lstStyle/>
          <a:p>
            <a:endParaRPr lang="en-US"/>
          </a:p>
        </p:txBody>
      </p:sp>
      <p:sp>
        <p:nvSpPr>
          <p:cNvPr id="3" name="Freeform 3"/>
          <p:cNvSpPr/>
          <p:nvPr/>
        </p:nvSpPr>
        <p:spPr>
          <a:xfrm>
            <a:off x="-2302239" y="-1223245"/>
            <a:ext cx="6366745" cy="6366745"/>
          </a:xfrm>
          <a:custGeom>
            <a:avLst/>
            <a:gdLst/>
            <a:ahLst/>
            <a:cxnLst/>
            <a:rect l="l" t="t" r="r" b="b"/>
            <a:pathLst>
              <a:path w="6366745" h="6366745">
                <a:moveTo>
                  <a:pt x="0" y="0"/>
                </a:moveTo>
                <a:lnTo>
                  <a:pt x="6366745" y="0"/>
                </a:lnTo>
                <a:lnTo>
                  <a:pt x="6366745" y="6366745"/>
                </a:lnTo>
                <a:lnTo>
                  <a:pt x="0" y="6366745"/>
                </a:lnTo>
                <a:lnTo>
                  <a:pt x="0" y="0"/>
                </a:lnTo>
                <a:close/>
              </a:path>
            </a:pathLst>
          </a:custGeom>
          <a:blipFill>
            <a:blip r:embed="rId3">
              <a:alphaModFix amt="12000"/>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13048108" y="3287243"/>
            <a:ext cx="12113698" cy="11376781"/>
          </a:xfrm>
          <a:custGeom>
            <a:avLst/>
            <a:gdLst/>
            <a:ahLst/>
            <a:cxnLst/>
            <a:rect l="l" t="t" r="r" b="b"/>
            <a:pathLst>
              <a:path w="12113698" h="11376781">
                <a:moveTo>
                  <a:pt x="0" y="0"/>
                </a:moveTo>
                <a:lnTo>
                  <a:pt x="12113698" y="0"/>
                </a:lnTo>
                <a:lnTo>
                  <a:pt x="12113698" y="11376782"/>
                </a:lnTo>
                <a:lnTo>
                  <a:pt x="0" y="11376782"/>
                </a:lnTo>
                <a:lnTo>
                  <a:pt x="0" y="0"/>
                </a:lnTo>
                <a:close/>
              </a:path>
            </a:pathLst>
          </a:custGeom>
          <a:blipFill>
            <a:blip r:embed="rId5"/>
            <a:stretch>
              <a:fillRect/>
            </a:stretch>
          </a:blipFill>
        </p:spPr>
        <p:txBody>
          <a:bodyPr/>
          <a:lstStyle/>
          <a:p>
            <a:endParaRPr lang="en-US"/>
          </a:p>
        </p:txBody>
      </p:sp>
      <p:grpSp>
        <p:nvGrpSpPr>
          <p:cNvPr id="5" name="Group 5"/>
          <p:cNvGrpSpPr/>
          <p:nvPr/>
        </p:nvGrpSpPr>
        <p:grpSpPr>
          <a:xfrm>
            <a:off x="16086829" y="208637"/>
            <a:ext cx="3018128" cy="924795"/>
            <a:chOff x="0" y="0"/>
            <a:chExt cx="4024171" cy="1233060"/>
          </a:xfrm>
        </p:grpSpPr>
        <p:sp>
          <p:nvSpPr>
            <p:cNvPr id="6" name="Freeform 6"/>
            <p:cNvSpPr/>
            <p:nvPr/>
          </p:nvSpPr>
          <p:spPr>
            <a:xfrm>
              <a:off x="0" y="0"/>
              <a:ext cx="1284437" cy="1233060"/>
            </a:xfrm>
            <a:custGeom>
              <a:avLst/>
              <a:gdLst/>
              <a:ahLst/>
              <a:cxnLst/>
              <a:rect l="l" t="t" r="r" b="b"/>
              <a:pathLst>
                <a:path w="1284437" h="1233060">
                  <a:moveTo>
                    <a:pt x="0" y="0"/>
                  </a:moveTo>
                  <a:lnTo>
                    <a:pt x="1284437" y="0"/>
                  </a:lnTo>
                  <a:lnTo>
                    <a:pt x="1284437" y="1233060"/>
                  </a:lnTo>
                  <a:lnTo>
                    <a:pt x="0" y="123306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7" name="TextBox 7"/>
            <p:cNvSpPr txBox="1"/>
            <p:nvPr/>
          </p:nvSpPr>
          <p:spPr>
            <a:xfrm>
              <a:off x="1023757" y="559380"/>
              <a:ext cx="3000414" cy="508125"/>
            </a:xfrm>
            <a:prstGeom prst="rect">
              <a:avLst/>
            </a:prstGeom>
          </p:spPr>
          <p:txBody>
            <a:bodyPr lIns="0" tIns="0" rIns="0" bIns="0" rtlCol="0" anchor="t">
              <a:spAutoFit/>
            </a:bodyPr>
            <a:lstStyle/>
            <a:p>
              <a:pPr>
                <a:lnSpc>
                  <a:spcPts val="3113"/>
                </a:lnSpc>
              </a:pPr>
              <a:r>
                <a:rPr lang="en-US" sz="2223" spc="222">
                  <a:solidFill>
                    <a:srgbClr val="C9184A"/>
                  </a:solidFill>
                  <a:latin typeface="Zcool XiaoWei"/>
                </a:rPr>
                <a:t>Mart</a:t>
              </a:r>
            </a:p>
          </p:txBody>
        </p:sp>
        <p:sp>
          <p:nvSpPr>
            <p:cNvPr id="8" name="TextBox 8"/>
            <p:cNvSpPr txBox="1"/>
            <p:nvPr/>
          </p:nvSpPr>
          <p:spPr>
            <a:xfrm>
              <a:off x="1023757" y="184727"/>
              <a:ext cx="3000414" cy="574761"/>
            </a:xfrm>
            <a:prstGeom prst="rect">
              <a:avLst/>
            </a:prstGeom>
          </p:spPr>
          <p:txBody>
            <a:bodyPr lIns="0" tIns="0" rIns="0" bIns="0" rtlCol="0" anchor="t">
              <a:spAutoFit/>
            </a:bodyPr>
            <a:lstStyle/>
            <a:p>
              <a:pPr>
                <a:lnSpc>
                  <a:spcPts val="3679"/>
                </a:lnSpc>
              </a:pPr>
              <a:r>
                <a:rPr lang="en-US" sz="2627">
                  <a:solidFill>
                    <a:srgbClr val="C9184A"/>
                  </a:solidFill>
                  <a:latin typeface="Zcool XiaoWei"/>
                </a:rPr>
                <a:t>AtliQ</a:t>
              </a:r>
            </a:p>
          </p:txBody>
        </p:sp>
      </p:grpSp>
      <p:sp>
        <p:nvSpPr>
          <p:cNvPr id="9" name="TextBox 9"/>
          <p:cNvSpPr txBox="1"/>
          <p:nvPr/>
        </p:nvSpPr>
        <p:spPr>
          <a:xfrm>
            <a:off x="1535619" y="1442085"/>
            <a:ext cx="15216762" cy="7298055"/>
          </a:xfrm>
          <a:prstGeom prst="rect">
            <a:avLst/>
          </a:prstGeom>
        </p:spPr>
        <p:txBody>
          <a:bodyPr lIns="0" tIns="0" rIns="0" bIns="0" rtlCol="0" anchor="t">
            <a:spAutoFit/>
          </a:bodyPr>
          <a:lstStyle/>
          <a:p>
            <a:pPr marL="690881" lvl="1" indent="-345440">
              <a:lnSpc>
                <a:spcPts val="4800"/>
              </a:lnSpc>
              <a:buFont typeface="Arial"/>
              <a:buChar char="•"/>
            </a:pPr>
            <a:r>
              <a:rPr lang="en-US" sz="3200">
                <a:solidFill>
                  <a:srgbClr val="B244A2"/>
                </a:solidFill>
                <a:latin typeface="TT Chocolates Bold"/>
              </a:rPr>
              <a:t>Diwali Campaign</a:t>
            </a:r>
            <a:r>
              <a:rPr lang="en-US" sz="3200">
                <a:solidFill>
                  <a:srgbClr val="B244A2"/>
                </a:solidFill>
                <a:latin typeface="TT Chocolates"/>
              </a:rPr>
              <a:t> generates the </a:t>
            </a:r>
            <a:r>
              <a:rPr lang="en-US" sz="3200">
                <a:solidFill>
                  <a:srgbClr val="B244A2"/>
                </a:solidFill>
                <a:latin typeface="TT Chocolates Bold"/>
              </a:rPr>
              <a:t>highest revenue</a:t>
            </a:r>
            <a:r>
              <a:rPr lang="en-US" sz="3200">
                <a:solidFill>
                  <a:srgbClr val="B244A2"/>
                </a:solidFill>
                <a:latin typeface="TT Chocolates"/>
              </a:rPr>
              <a:t>, while </a:t>
            </a:r>
            <a:r>
              <a:rPr lang="en-US" sz="3200">
                <a:solidFill>
                  <a:srgbClr val="B244A2"/>
                </a:solidFill>
                <a:latin typeface="TT Chocolates Bold"/>
              </a:rPr>
              <a:t>Sankranti Campaign</a:t>
            </a:r>
            <a:r>
              <a:rPr lang="en-US" sz="3200">
                <a:solidFill>
                  <a:srgbClr val="B244A2"/>
                </a:solidFill>
                <a:latin typeface="TT Chocolates"/>
              </a:rPr>
              <a:t> sees the </a:t>
            </a:r>
            <a:r>
              <a:rPr lang="en-US" sz="3200">
                <a:solidFill>
                  <a:srgbClr val="B244A2"/>
                </a:solidFill>
                <a:latin typeface="TT Chocolates Bold"/>
              </a:rPr>
              <a:t>highest quantity</a:t>
            </a:r>
            <a:r>
              <a:rPr lang="en-US" sz="3200">
                <a:solidFill>
                  <a:srgbClr val="B244A2"/>
                </a:solidFill>
                <a:latin typeface="TT Chocolates"/>
              </a:rPr>
              <a:t> of products sold.</a:t>
            </a:r>
          </a:p>
          <a:p>
            <a:pPr marL="690881" lvl="1" indent="-345440">
              <a:lnSpc>
                <a:spcPts val="4800"/>
              </a:lnSpc>
              <a:buFont typeface="Arial"/>
              <a:buChar char="•"/>
            </a:pPr>
            <a:r>
              <a:rPr lang="en-US" sz="3200">
                <a:solidFill>
                  <a:srgbClr val="B244A2"/>
                </a:solidFill>
                <a:latin typeface="TT Chocolates"/>
              </a:rPr>
              <a:t>Products with the </a:t>
            </a:r>
            <a:r>
              <a:rPr lang="en-US" sz="3200">
                <a:solidFill>
                  <a:srgbClr val="B244A2"/>
                </a:solidFill>
                <a:latin typeface="TT Chocolates Bold"/>
              </a:rPr>
              <a:t>"500 Cashback"</a:t>
            </a:r>
            <a:r>
              <a:rPr lang="en-US" sz="3200">
                <a:solidFill>
                  <a:srgbClr val="B244A2"/>
                </a:solidFill>
                <a:latin typeface="TT Chocolates"/>
              </a:rPr>
              <a:t> promo type generate the </a:t>
            </a:r>
            <a:r>
              <a:rPr lang="en-US" sz="3200">
                <a:solidFill>
                  <a:srgbClr val="B244A2"/>
                </a:solidFill>
                <a:latin typeface="TT Chocolates Bold"/>
              </a:rPr>
              <a:t>highest revenue</a:t>
            </a:r>
            <a:r>
              <a:rPr lang="en-US" sz="3200">
                <a:solidFill>
                  <a:srgbClr val="B244A2"/>
                </a:solidFill>
                <a:latin typeface="TT Chocolates"/>
              </a:rPr>
              <a:t>, while the </a:t>
            </a:r>
            <a:r>
              <a:rPr lang="en-US" sz="3200">
                <a:solidFill>
                  <a:srgbClr val="B244A2"/>
                </a:solidFill>
                <a:latin typeface="TT Chocolates Bold"/>
              </a:rPr>
              <a:t>"BOGOF"</a:t>
            </a:r>
            <a:r>
              <a:rPr lang="en-US" sz="3200">
                <a:solidFill>
                  <a:srgbClr val="B244A2"/>
                </a:solidFill>
                <a:latin typeface="TT Chocolates"/>
              </a:rPr>
              <a:t> promo type results in the </a:t>
            </a:r>
            <a:r>
              <a:rPr lang="en-US" sz="3200">
                <a:solidFill>
                  <a:srgbClr val="B244A2"/>
                </a:solidFill>
                <a:latin typeface="TT Chocolates Bold"/>
              </a:rPr>
              <a:t>highest quantity</a:t>
            </a:r>
            <a:r>
              <a:rPr lang="en-US" sz="3200">
                <a:solidFill>
                  <a:srgbClr val="B244A2"/>
                </a:solidFill>
                <a:latin typeface="TT Chocolates"/>
              </a:rPr>
              <a:t> of products sold.</a:t>
            </a:r>
          </a:p>
          <a:p>
            <a:pPr marL="690881" lvl="1" indent="-345440">
              <a:lnSpc>
                <a:spcPts val="4800"/>
              </a:lnSpc>
              <a:buFont typeface="Arial"/>
              <a:buChar char="•"/>
            </a:pPr>
            <a:r>
              <a:rPr lang="en-US" sz="3200">
                <a:solidFill>
                  <a:srgbClr val="B244A2"/>
                </a:solidFill>
                <a:latin typeface="TT Chocolates Bold"/>
              </a:rPr>
              <a:t>Madurai</a:t>
            </a:r>
            <a:r>
              <a:rPr lang="en-US" sz="3200">
                <a:solidFill>
                  <a:srgbClr val="B244A2"/>
                </a:solidFill>
                <a:latin typeface="TT Chocolates"/>
              </a:rPr>
              <a:t> Stores exhibit the </a:t>
            </a:r>
            <a:r>
              <a:rPr lang="en-US" sz="3200">
                <a:solidFill>
                  <a:srgbClr val="B244A2"/>
                </a:solidFill>
                <a:latin typeface="TT Chocolates Bold"/>
              </a:rPr>
              <a:t>highest </a:t>
            </a:r>
            <a:r>
              <a:rPr lang="en-US" sz="3200">
                <a:solidFill>
                  <a:srgbClr val="B244A2"/>
                </a:solidFill>
                <a:latin typeface="TT Chocolates"/>
              </a:rPr>
              <a:t>Incremental Revenue Percentage (</a:t>
            </a:r>
            <a:r>
              <a:rPr lang="en-US" sz="3200">
                <a:solidFill>
                  <a:srgbClr val="B244A2"/>
                </a:solidFill>
                <a:latin typeface="TT Chocolates Bold"/>
              </a:rPr>
              <a:t>IR%</a:t>
            </a:r>
            <a:r>
              <a:rPr lang="en-US" sz="3200">
                <a:solidFill>
                  <a:srgbClr val="B244A2"/>
                </a:solidFill>
                <a:latin typeface="TT Chocolates"/>
              </a:rPr>
              <a:t>) and Incremental Sold Units Percentage (</a:t>
            </a:r>
            <a:r>
              <a:rPr lang="en-US" sz="3200">
                <a:solidFill>
                  <a:srgbClr val="B244A2"/>
                </a:solidFill>
                <a:latin typeface="TT Chocolates Bold"/>
              </a:rPr>
              <a:t>ISU%</a:t>
            </a:r>
            <a:r>
              <a:rPr lang="en-US" sz="3200">
                <a:solidFill>
                  <a:srgbClr val="B244A2"/>
                </a:solidFill>
                <a:latin typeface="TT Chocolates"/>
              </a:rPr>
              <a:t>).</a:t>
            </a:r>
          </a:p>
          <a:p>
            <a:pPr marL="690881" lvl="1" indent="-345440">
              <a:lnSpc>
                <a:spcPts val="4800"/>
              </a:lnSpc>
              <a:buFont typeface="Arial"/>
              <a:buChar char="•"/>
            </a:pPr>
            <a:r>
              <a:rPr lang="en-US" sz="3200">
                <a:solidFill>
                  <a:srgbClr val="B244A2"/>
                </a:solidFill>
                <a:latin typeface="TT Chocolates"/>
              </a:rPr>
              <a:t>Stores in </a:t>
            </a:r>
            <a:r>
              <a:rPr lang="en-US" sz="3200">
                <a:solidFill>
                  <a:srgbClr val="B244A2"/>
                </a:solidFill>
                <a:latin typeface="TT Chocolates Bold"/>
              </a:rPr>
              <a:t>Bangalore</a:t>
            </a:r>
            <a:r>
              <a:rPr lang="en-US" sz="3200">
                <a:solidFill>
                  <a:srgbClr val="B244A2"/>
                </a:solidFill>
                <a:latin typeface="TT Chocolates"/>
              </a:rPr>
              <a:t>,</a:t>
            </a:r>
            <a:r>
              <a:rPr lang="en-US" sz="3200">
                <a:solidFill>
                  <a:srgbClr val="B244A2"/>
                </a:solidFill>
                <a:latin typeface="TT Chocolates Bold"/>
              </a:rPr>
              <a:t> Chennai</a:t>
            </a:r>
            <a:r>
              <a:rPr lang="en-US" sz="3200">
                <a:solidFill>
                  <a:srgbClr val="B244A2"/>
                </a:solidFill>
                <a:latin typeface="TT Chocolates"/>
              </a:rPr>
              <a:t>,</a:t>
            </a:r>
            <a:r>
              <a:rPr lang="en-US" sz="3200">
                <a:solidFill>
                  <a:srgbClr val="B244A2"/>
                </a:solidFill>
                <a:latin typeface="TT Chocolates Bold"/>
              </a:rPr>
              <a:t> </a:t>
            </a:r>
            <a:r>
              <a:rPr lang="en-US" sz="3200">
                <a:solidFill>
                  <a:srgbClr val="B244A2"/>
                </a:solidFill>
                <a:latin typeface="TT Chocolates"/>
              </a:rPr>
              <a:t>and</a:t>
            </a:r>
            <a:r>
              <a:rPr lang="en-US" sz="3200">
                <a:solidFill>
                  <a:srgbClr val="B244A2"/>
                </a:solidFill>
                <a:latin typeface="TT Chocolates Bold"/>
              </a:rPr>
              <a:t> Hyderabad</a:t>
            </a:r>
            <a:r>
              <a:rPr lang="en-US" sz="3200">
                <a:solidFill>
                  <a:srgbClr val="B244A2"/>
                </a:solidFill>
                <a:latin typeface="TT Chocolates"/>
              </a:rPr>
              <a:t> demonstrate </a:t>
            </a:r>
            <a:r>
              <a:rPr lang="en-US" sz="3200">
                <a:solidFill>
                  <a:srgbClr val="B244A2"/>
                </a:solidFill>
                <a:latin typeface="TT Chocolates Bold"/>
              </a:rPr>
              <a:t>strong</a:t>
            </a:r>
            <a:r>
              <a:rPr lang="en-US" sz="3200">
                <a:solidFill>
                  <a:srgbClr val="B244A2"/>
                </a:solidFill>
                <a:latin typeface="TT Chocolates"/>
              </a:rPr>
              <a:t> performance after promotions.</a:t>
            </a:r>
          </a:p>
          <a:p>
            <a:pPr marL="690881" lvl="1" indent="-345440">
              <a:lnSpc>
                <a:spcPts val="4800"/>
              </a:lnSpc>
              <a:buFont typeface="Arial"/>
              <a:buChar char="•"/>
            </a:pPr>
            <a:r>
              <a:rPr lang="en-US" sz="3200">
                <a:solidFill>
                  <a:srgbClr val="B244A2"/>
                </a:solidFill>
                <a:latin typeface="TT Chocolates"/>
              </a:rPr>
              <a:t>The </a:t>
            </a:r>
            <a:r>
              <a:rPr lang="en-US" sz="3200">
                <a:solidFill>
                  <a:srgbClr val="B244A2"/>
                </a:solidFill>
                <a:latin typeface="TT Chocolates Bold"/>
              </a:rPr>
              <a:t>Combo 1</a:t>
            </a:r>
            <a:r>
              <a:rPr lang="en-US" sz="3200">
                <a:solidFill>
                  <a:srgbClr val="B244A2"/>
                </a:solidFill>
                <a:latin typeface="TT Chocolates"/>
              </a:rPr>
              <a:t> category generates the </a:t>
            </a:r>
            <a:r>
              <a:rPr lang="en-US" sz="3200">
                <a:solidFill>
                  <a:srgbClr val="B244A2"/>
                </a:solidFill>
                <a:latin typeface="TT Chocolates Bold"/>
              </a:rPr>
              <a:t>highest revenue</a:t>
            </a:r>
            <a:r>
              <a:rPr lang="en-US" sz="3200">
                <a:solidFill>
                  <a:srgbClr val="B244A2"/>
                </a:solidFill>
                <a:latin typeface="TT Chocolates"/>
              </a:rPr>
              <a:t>, while </a:t>
            </a:r>
            <a:r>
              <a:rPr lang="en-US" sz="3200">
                <a:solidFill>
                  <a:srgbClr val="B244A2"/>
                </a:solidFill>
                <a:latin typeface="TT Chocolates Bold"/>
              </a:rPr>
              <a:t>Home Appliances</a:t>
            </a:r>
            <a:r>
              <a:rPr lang="en-US" sz="3200">
                <a:solidFill>
                  <a:srgbClr val="B244A2"/>
                </a:solidFill>
                <a:latin typeface="TT Chocolates"/>
              </a:rPr>
              <a:t> products are sold in </a:t>
            </a:r>
            <a:r>
              <a:rPr lang="en-US" sz="3200">
                <a:solidFill>
                  <a:srgbClr val="B244A2"/>
                </a:solidFill>
                <a:latin typeface="TT Chocolates Bold"/>
              </a:rPr>
              <a:t>higher quantities</a:t>
            </a:r>
            <a:r>
              <a:rPr lang="en-US" sz="3200">
                <a:solidFill>
                  <a:srgbClr val="B244A2"/>
                </a:solidFill>
                <a:latin typeface="TT Chocolates"/>
              </a:rPr>
              <a:t>.</a:t>
            </a:r>
          </a:p>
          <a:p>
            <a:pPr marL="690881" lvl="1" indent="-345440">
              <a:lnSpc>
                <a:spcPts val="4800"/>
              </a:lnSpc>
              <a:buFont typeface="Arial"/>
              <a:buChar char="•"/>
            </a:pPr>
            <a:r>
              <a:rPr lang="en-US" sz="3200">
                <a:solidFill>
                  <a:srgbClr val="B244A2"/>
                </a:solidFill>
                <a:latin typeface="TT Chocolates"/>
              </a:rPr>
              <a:t>During </a:t>
            </a:r>
            <a:r>
              <a:rPr lang="en-US" sz="3200">
                <a:solidFill>
                  <a:srgbClr val="B244A2"/>
                </a:solidFill>
                <a:latin typeface="TT Chocolates Bold"/>
              </a:rPr>
              <a:t>Sankranti</a:t>
            </a:r>
            <a:r>
              <a:rPr lang="en-US" sz="3200">
                <a:solidFill>
                  <a:srgbClr val="B244A2"/>
                </a:solidFill>
                <a:latin typeface="TT Chocolates"/>
              </a:rPr>
              <a:t> promotions, </a:t>
            </a:r>
            <a:r>
              <a:rPr lang="en-US" sz="3200">
                <a:solidFill>
                  <a:srgbClr val="B244A2"/>
                </a:solidFill>
                <a:latin typeface="TT Chocolates Bold"/>
              </a:rPr>
              <a:t>grocery and staples</a:t>
            </a:r>
            <a:r>
              <a:rPr lang="en-US" sz="3200">
                <a:solidFill>
                  <a:srgbClr val="B244A2"/>
                </a:solidFill>
                <a:latin typeface="TT Chocolates"/>
              </a:rPr>
              <a:t> products sell the highest quantities.</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F8FA3"/>
        </a:solidFill>
        <a:effectLst/>
      </p:bgPr>
    </p:bg>
    <p:spTree>
      <p:nvGrpSpPr>
        <p:cNvPr id="1" name=""/>
        <p:cNvGrpSpPr/>
        <p:nvPr/>
      </p:nvGrpSpPr>
      <p:grpSpPr>
        <a:xfrm>
          <a:off x="0" y="0"/>
          <a:ext cx="0" cy="0"/>
          <a:chOff x="0" y="0"/>
          <a:chExt cx="0" cy="0"/>
        </a:xfrm>
      </p:grpSpPr>
      <p:sp>
        <p:nvSpPr>
          <p:cNvPr id="2" name="Freeform 2"/>
          <p:cNvSpPr/>
          <p:nvPr/>
        </p:nvSpPr>
        <p:spPr>
          <a:xfrm>
            <a:off x="-7992042" y="-9094930"/>
            <a:ext cx="17562161" cy="16493796"/>
          </a:xfrm>
          <a:custGeom>
            <a:avLst/>
            <a:gdLst/>
            <a:ahLst/>
            <a:cxnLst/>
            <a:rect l="l" t="t" r="r" b="b"/>
            <a:pathLst>
              <a:path w="17562161" h="16493796">
                <a:moveTo>
                  <a:pt x="0" y="0"/>
                </a:moveTo>
                <a:lnTo>
                  <a:pt x="17562161" y="0"/>
                </a:lnTo>
                <a:lnTo>
                  <a:pt x="17562161" y="16493796"/>
                </a:lnTo>
                <a:lnTo>
                  <a:pt x="0" y="16493796"/>
                </a:lnTo>
                <a:lnTo>
                  <a:pt x="0" y="0"/>
                </a:lnTo>
                <a:close/>
              </a:path>
            </a:pathLst>
          </a:custGeom>
          <a:blipFill>
            <a:blip r:embed="rId2"/>
            <a:stretch>
              <a:fillRect/>
            </a:stretch>
          </a:blipFill>
        </p:spPr>
        <p:txBody>
          <a:bodyPr/>
          <a:lstStyle/>
          <a:p>
            <a:endParaRPr lang="en-US"/>
          </a:p>
        </p:txBody>
      </p:sp>
      <p:sp>
        <p:nvSpPr>
          <p:cNvPr id="3" name="Freeform 3"/>
          <p:cNvSpPr/>
          <p:nvPr/>
        </p:nvSpPr>
        <p:spPr>
          <a:xfrm>
            <a:off x="10442759" y="-6206796"/>
            <a:ext cx="17562161" cy="16493796"/>
          </a:xfrm>
          <a:custGeom>
            <a:avLst/>
            <a:gdLst/>
            <a:ahLst/>
            <a:cxnLst/>
            <a:rect l="l" t="t" r="r" b="b"/>
            <a:pathLst>
              <a:path w="17562161" h="16493796">
                <a:moveTo>
                  <a:pt x="0" y="0"/>
                </a:moveTo>
                <a:lnTo>
                  <a:pt x="17562161" y="0"/>
                </a:lnTo>
                <a:lnTo>
                  <a:pt x="17562161" y="16493796"/>
                </a:lnTo>
                <a:lnTo>
                  <a:pt x="0" y="16493796"/>
                </a:lnTo>
                <a:lnTo>
                  <a:pt x="0" y="0"/>
                </a:lnTo>
                <a:close/>
              </a:path>
            </a:pathLst>
          </a:custGeom>
          <a:blipFill>
            <a:blip r:embed="rId2"/>
            <a:stretch>
              <a:fillRect/>
            </a:stretch>
          </a:blipFill>
        </p:spPr>
        <p:txBody>
          <a:bodyPr/>
          <a:lstStyle/>
          <a:p>
            <a:endParaRPr lang="en-US"/>
          </a:p>
        </p:txBody>
      </p:sp>
      <p:sp>
        <p:nvSpPr>
          <p:cNvPr id="4" name="TextBox 4"/>
          <p:cNvSpPr txBox="1"/>
          <p:nvPr/>
        </p:nvSpPr>
        <p:spPr>
          <a:xfrm>
            <a:off x="4622369" y="4562475"/>
            <a:ext cx="8570898" cy="1152525"/>
          </a:xfrm>
          <a:prstGeom prst="rect">
            <a:avLst/>
          </a:prstGeom>
        </p:spPr>
        <p:txBody>
          <a:bodyPr lIns="0" tIns="0" rIns="0" bIns="0" rtlCol="0" anchor="t">
            <a:spAutoFit/>
          </a:bodyPr>
          <a:lstStyle/>
          <a:p>
            <a:pPr algn="ctr">
              <a:lnSpc>
                <a:spcPts val="9000"/>
              </a:lnSpc>
            </a:pPr>
            <a:r>
              <a:rPr lang="en-US" sz="7500">
                <a:solidFill>
                  <a:srgbClr val="FDF2F2"/>
                </a:solidFill>
                <a:latin typeface="TT Drugs Bold"/>
              </a:rPr>
              <a:t>THANK YOU</a:t>
            </a:r>
          </a:p>
        </p:txBody>
      </p:sp>
      <p:sp>
        <p:nvSpPr>
          <p:cNvPr id="5" name="Freeform 5"/>
          <p:cNvSpPr/>
          <p:nvPr/>
        </p:nvSpPr>
        <p:spPr>
          <a:xfrm rot="-10800000">
            <a:off x="14240858" y="3969311"/>
            <a:ext cx="6938245" cy="6938245"/>
          </a:xfrm>
          <a:custGeom>
            <a:avLst/>
            <a:gdLst/>
            <a:ahLst/>
            <a:cxnLst/>
            <a:rect l="l" t="t" r="r" b="b"/>
            <a:pathLst>
              <a:path w="6938245" h="6938245">
                <a:moveTo>
                  <a:pt x="0" y="0"/>
                </a:moveTo>
                <a:lnTo>
                  <a:pt x="6938245" y="0"/>
                </a:lnTo>
                <a:lnTo>
                  <a:pt x="6938245" y="6938245"/>
                </a:lnTo>
                <a:lnTo>
                  <a:pt x="0" y="6938245"/>
                </a:lnTo>
                <a:lnTo>
                  <a:pt x="0" y="0"/>
                </a:lnTo>
                <a:close/>
              </a:path>
            </a:pathLst>
          </a:custGeom>
          <a:blipFill>
            <a:blip r:embed="rId3">
              <a:alphaModFix amt="12000"/>
              <a:extLst>
                <a:ext uri="{96DAC541-7B7A-43D3-8B79-37D633B846F1}">
                  <asvg:svgBlip xmlns:asvg="http://schemas.microsoft.com/office/drawing/2016/SVG/main" r:embed="rId4"/>
                </a:ext>
              </a:extLst>
            </a:blip>
            <a:stretch>
              <a:fillRect/>
            </a:stretch>
          </a:blipFill>
        </p:spPr>
        <p:txBody>
          <a:bodyPr/>
          <a:lstStyle/>
          <a:p>
            <a:endParaRPr lang="en-US"/>
          </a:p>
        </p:txBody>
      </p:sp>
      <p:sp>
        <p:nvSpPr>
          <p:cNvPr id="6" name="Freeform 6"/>
          <p:cNvSpPr/>
          <p:nvPr/>
        </p:nvSpPr>
        <p:spPr>
          <a:xfrm rot="-5400000">
            <a:off x="3701778" y="-9536889"/>
            <a:ext cx="10884444" cy="15130745"/>
          </a:xfrm>
          <a:custGeom>
            <a:avLst/>
            <a:gdLst/>
            <a:ahLst/>
            <a:cxnLst/>
            <a:rect l="l" t="t" r="r" b="b"/>
            <a:pathLst>
              <a:path w="10884444" h="15130745">
                <a:moveTo>
                  <a:pt x="0" y="0"/>
                </a:moveTo>
                <a:lnTo>
                  <a:pt x="10884444" y="0"/>
                </a:lnTo>
                <a:lnTo>
                  <a:pt x="10884444" y="15130745"/>
                </a:lnTo>
                <a:lnTo>
                  <a:pt x="0" y="15130745"/>
                </a:lnTo>
                <a:lnTo>
                  <a:pt x="0" y="0"/>
                </a:lnTo>
                <a:close/>
              </a:path>
            </a:pathLst>
          </a:custGeom>
          <a:blipFill>
            <a:blip r:embed="rId5"/>
            <a:stretch>
              <a:fillRect l="-23649" r="-23649"/>
            </a:stretch>
          </a:blipFill>
        </p:spPr>
        <p:txBody>
          <a:bodyPr/>
          <a:lstStyle/>
          <a:p>
            <a:endParaRPr lang="en-US"/>
          </a:p>
        </p:txBody>
      </p:sp>
      <p:sp>
        <p:nvSpPr>
          <p:cNvPr id="7" name="TextBox 7"/>
          <p:cNvSpPr txBox="1"/>
          <p:nvPr/>
        </p:nvSpPr>
        <p:spPr>
          <a:xfrm>
            <a:off x="160749" y="9191625"/>
            <a:ext cx="12761453" cy="457834"/>
          </a:xfrm>
          <a:prstGeom prst="rect">
            <a:avLst/>
          </a:prstGeom>
        </p:spPr>
        <p:txBody>
          <a:bodyPr lIns="0" tIns="0" rIns="0" bIns="0" rtlCol="0" anchor="t">
            <a:spAutoFit/>
          </a:bodyPr>
          <a:lstStyle/>
          <a:p>
            <a:pPr>
              <a:lnSpc>
                <a:spcPts val="3640"/>
              </a:lnSpc>
            </a:pPr>
            <a:r>
              <a:rPr lang="en-US" sz="2600">
                <a:solidFill>
                  <a:srgbClr val="FDF2F2"/>
                </a:solidFill>
                <a:latin typeface="Arimo"/>
              </a:rPr>
              <a:t>LinkedIn : </a:t>
            </a:r>
            <a:r>
              <a:rPr lang="en-US" sz="2600" u="sng">
                <a:solidFill>
                  <a:srgbClr val="FDF2F2"/>
                </a:solidFill>
                <a:latin typeface="Arimo"/>
                <a:hlinkClick r:id="rId6" tooltip="https://www.linkedin.com/in/pavani-bachina-2397321a7/"/>
              </a:rPr>
              <a:t>https://www.linkedin.com/in/pavani-bachina-2397321a7/</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B244A2"/>
        </a:solidFill>
        <a:effectLst/>
      </p:bgPr>
    </p:bg>
    <p:spTree>
      <p:nvGrpSpPr>
        <p:cNvPr id="1" name=""/>
        <p:cNvGrpSpPr/>
        <p:nvPr/>
      </p:nvGrpSpPr>
      <p:grpSpPr>
        <a:xfrm>
          <a:off x="0" y="0"/>
          <a:ext cx="0" cy="0"/>
          <a:chOff x="0" y="0"/>
          <a:chExt cx="0" cy="0"/>
        </a:xfrm>
      </p:grpSpPr>
      <p:sp>
        <p:nvSpPr>
          <p:cNvPr id="2" name="Freeform 2"/>
          <p:cNvSpPr/>
          <p:nvPr/>
        </p:nvSpPr>
        <p:spPr>
          <a:xfrm>
            <a:off x="-7992042" y="-9094930"/>
            <a:ext cx="17562161" cy="16493796"/>
          </a:xfrm>
          <a:custGeom>
            <a:avLst/>
            <a:gdLst/>
            <a:ahLst/>
            <a:cxnLst/>
            <a:rect l="l" t="t" r="r" b="b"/>
            <a:pathLst>
              <a:path w="17562161" h="16493796">
                <a:moveTo>
                  <a:pt x="0" y="0"/>
                </a:moveTo>
                <a:lnTo>
                  <a:pt x="17562161" y="0"/>
                </a:lnTo>
                <a:lnTo>
                  <a:pt x="17562161" y="16493796"/>
                </a:lnTo>
                <a:lnTo>
                  <a:pt x="0" y="16493796"/>
                </a:lnTo>
                <a:lnTo>
                  <a:pt x="0" y="0"/>
                </a:lnTo>
                <a:close/>
              </a:path>
            </a:pathLst>
          </a:custGeom>
          <a:blipFill>
            <a:blip r:embed="rId2"/>
            <a:stretch>
              <a:fillRect/>
            </a:stretch>
          </a:blipFill>
        </p:spPr>
        <p:txBody>
          <a:bodyPr/>
          <a:lstStyle/>
          <a:p>
            <a:endParaRPr lang="en-US"/>
          </a:p>
        </p:txBody>
      </p:sp>
      <p:sp>
        <p:nvSpPr>
          <p:cNvPr id="3" name="Freeform 3"/>
          <p:cNvSpPr/>
          <p:nvPr/>
        </p:nvSpPr>
        <p:spPr>
          <a:xfrm>
            <a:off x="11282516" y="404260"/>
            <a:ext cx="17562161" cy="16493796"/>
          </a:xfrm>
          <a:custGeom>
            <a:avLst/>
            <a:gdLst/>
            <a:ahLst/>
            <a:cxnLst/>
            <a:rect l="l" t="t" r="r" b="b"/>
            <a:pathLst>
              <a:path w="17562161" h="16493796">
                <a:moveTo>
                  <a:pt x="0" y="0"/>
                </a:moveTo>
                <a:lnTo>
                  <a:pt x="17562161" y="0"/>
                </a:lnTo>
                <a:lnTo>
                  <a:pt x="17562161" y="16493796"/>
                </a:lnTo>
                <a:lnTo>
                  <a:pt x="0" y="16493796"/>
                </a:lnTo>
                <a:lnTo>
                  <a:pt x="0" y="0"/>
                </a:lnTo>
                <a:close/>
              </a:path>
            </a:pathLst>
          </a:custGeom>
          <a:blipFill>
            <a:blip r:embed="rId2"/>
            <a:stretch>
              <a:fillRect/>
            </a:stretch>
          </a:blipFill>
        </p:spPr>
        <p:txBody>
          <a:bodyPr/>
          <a:lstStyle/>
          <a:p>
            <a:endParaRPr lang="en-US"/>
          </a:p>
        </p:txBody>
      </p:sp>
      <p:sp>
        <p:nvSpPr>
          <p:cNvPr id="4" name="TextBox 4"/>
          <p:cNvSpPr txBox="1"/>
          <p:nvPr/>
        </p:nvSpPr>
        <p:spPr>
          <a:xfrm>
            <a:off x="4709564" y="3959786"/>
            <a:ext cx="8719885" cy="1152525"/>
          </a:xfrm>
          <a:prstGeom prst="rect">
            <a:avLst/>
          </a:prstGeom>
        </p:spPr>
        <p:txBody>
          <a:bodyPr lIns="0" tIns="0" rIns="0" bIns="0" rtlCol="0" anchor="t">
            <a:spAutoFit/>
          </a:bodyPr>
          <a:lstStyle/>
          <a:p>
            <a:pPr algn="ctr">
              <a:lnSpc>
                <a:spcPts val="9000"/>
              </a:lnSpc>
            </a:pPr>
            <a:r>
              <a:rPr lang="en-US" sz="7500">
                <a:solidFill>
                  <a:srgbClr val="FDF2F2"/>
                </a:solidFill>
                <a:latin typeface="TT Drugs Bold"/>
              </a:rPr>
              <a:t>DATA OVERVIEW</a:t>
            </a:r>
          </a:p>
        </p:txBody>
      </p:sp>
      <p:sp>
        <p:nvSpPr>
          <p:cNvPr id="5" name="TextBox 5"/>
          <p:cNvSpPr txBox="1"/>
          <p:nvPr/>
        </p:nvSpPr>
        <p:spPr>
          <a:xfrm>
            <a:off x="3869807" y="5212788"/>
            <a:ext cx="10548385" cy="1666876"/>
          </a:xfrm>
          <a:prstGeom prst="rect">
            <a:avLst/>
          </a:prstGeom>
        </p:spPr>
        <p:txBody>
          <a:bodyPr lIns="0" tIns="0" rIns="0" bIns="0" rtlCol="0" anchor="t">
            <a:spAutoFit/>
          </a:bodyPr>
          <a:lstStyle/>
          <a:p>
            <a:pPr algn="ctr">
              <a:lnSpc>
                <a:spcPts val="4499"/>
              </a:lnSpc>
            </a:pPr>
            <a:r>
              <a:rPr lang="en-US" sz="2999">
                <a:solidFill>
                  <a:srgbClr val="FDF2F2"/>
                </a:solidFill>
                <a:latin typeface="TT Chocolates"/>
              </a:rPr>
              <a:t>Brief overview of the datasets provided. Dataset consists of 3 dimensional tables: Campaigns, Products, and Stores. Events is fact table in the dataset.</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2113910" y="1431131"/>
            <a:ext cx="16587378" cy="15654338"/>
          </a:xfrm>
          <a:custGeom>
            <a:avLst/>
            <a:gdLst/>
            <a:ahLst/>
            <a:cxnLst/>
            <a:rect l="l" t="t" r="r" b="b"/>
            <a:pathLst>
              <a:path w="16587378" h="15654338">
                <a:moveTo>
                  <a:pt x="0" y="0"/>
                </a:moveTo>
                <a:lnTo>
                  <a:pt x="16587377" y="0"/>
                </a:lnTo>
                <a:lnTo>
                  <a:pt x="16587377" y="15654338"/>
                </a:lnTo>
                <a:lnTo>
                  <a:pt x="0" y="15654338"/>
                </a:lnTo>
                <a:lnTo>
                  <a:pt x="0" y="0"/>
                </a:lnTo>
                <a:close/>
              </a:path>
            </a:pathLst>
          </a:custGeom>
          <a:blipFill>
            <a:blip r:embed="rId2"/>
            <a:stretch>
              <a:fillRect/>
            </a:stretch>
          </a:blipFill>
        </p:spPr>
        <p:txBody>
          <a:bodyPr/>
          <a:lstStyle/>
          <a:p>
            <a:endParaRPr lang="en-US"/>
          </a:p>
        </p:txBody>
      </p:sp>
      <p:sp>
        <p:nvSpPr>
          <p:cNvPr id="3" name="Freeform 3"/>
          <p:cNvSpPr/>
          <p:nvPr/>
        </p:nvSpPr>
        <p:spPr>
          <a:xfrm>
            <a:off x="-4304747" y="1995096"/>
            <a:ext cx="8762662" cy="8229600"/>
          </a:xfrm>
          <a:custGeom>
            <a:avLst/>
            <a:gdLst/>
            <a:ahLst/>
            <a:cxnLst/>
            <a:rect l="l" t="t" r="r" b="b"/>
            <a:pathLst>
              <a:path w="8762662" h="8229600">
                <a:moveTo>
                  <a:pt x="0" y="0"/>
                </a:moveTo>
                <a:lnTo>
                  <a:pt x="8762662" y="0"/>
                </a:lnTo>
                <a:lnTo>
                  <a:pt x="8762662" y="8229600"/>
                </a:lnTo>
                <a:lnTo>
                  <a:pt x="0" y="8229600"/>
                </a:lnTo>
                <a:lnTo>
                  <a:pt x="0" y="0"/>
                </a:lnTo>
                <a:close/>
              </a:path>
            </a:pathLst>
          </a:custGeom>
          <a:blipFill>
            <a:blip r:embed="rId3"/>
            <a:stretch>
              <a:fillRect/>
            </a:stretch>
          </a:blipFill>
        </p:spPr>
        <p:txBody>
          <a:bodyPr/>
          <a:lstStyle/>
          <a:p>
            <a:endParaRPr lang="en-US"/>
          </a:p>
        </p:txBody>
      </p:sp>
      <p:sp>
        <p:nvSpPr>
          <p:cNvPr id="4" name="Freeform 4"/>
          <p:cNvSpPr/>
          <p:nvPr/>
        </p:nvSpPr>
        <p:spPr>
          <a:xfrm>
            <a:off x="-4304747" y="-6056326"/>
            <a:ext cx="14132188" cy="13337252"/>
          </a:xfrm>
          <a:custGeom>
            <a:avLst/>
            <a:gdLst/>
            <a:ahLst/>
            <a:cxnLst/>
            <a:rect l="l" t="t" r="r" b="b"/>
            <a:pathLst>
              <a:path w="14132188" h="13337252">
                <a:moveTo>
                  <a:pt x="0" y="0"/>
                </a:moveTo>
                <a:lnTo>
                  <a:pt x="14132188" y="0"/>
                </a:lnTo>
                <a:lnTo>
                  <a:pt x="14132188" y="13337252"/>
                </a:lnTo>
                <a:lnTo>
                  <a:pt x="0" y="13337252"/>
                </a:lnTo>
                <a:lnTo>
                  <a:pt x="0" y="0"/>
                </a:lnTo>
                <a:close/>
              </a:path>
            </a:pathLst>
          </a:custGeom>
          <a:blipFill>
            <a:blip r:embed="rId2"/>
            <a:stretch>
              <a:fillRect/>
            </a:stretch>
          </a:blipFill>
        </p:spPr>
        <p:txBody>
          <a:bodyPr/>
          <a:lstStyle/>
          <a:p>
            <a:endParaRPr lang="en-US"/>
          </a:p>
        </p:txBody>
      </p:sp>
      <p:grpSp>
        <p:nvGrpSpPr>
          <p:cNvPr id="5" name="Group 5"/>
          <p:cNvGrpSpPr/>
          <p:nvPr/>
        </p:nvGrpSpPr>
        <p:grpSpPr>
          <a:xfrm>
            <a:off x="16086829" y="208637"/>
            <a:ext cx="3018128" cy="924795"/>
            <a:chOff x="0" y="0"/>
            <a:chExt cx="4024171" cy="1233060"/>
          </a:xfrm>
        </p:grpSpPr>
        <p:sp>
          <p:nvSpPr>
            <p:cNvPr id="6" name="Freeform 6"/>
            <p:cNvSpPr/>
            <p:nvPr/>
          </p:nvSpPr>
          <p:spPr>
            <a:xfrm>
              <a:off x="0" y="0"/>
              <a:ext cx="1284437" cy="1233060"/>
            </a:xfrm>
            <a:custGeom>
              <a:avLst/>
              <a:gdLst/>
              <a:ahLst/>
              <a:cxnLst/>
              <a:rect l="l" t="t" r="r" b="b"/>
              <a:pathLst>
                <a:path w="1284437" h="1233060">
                  <a:moveTo>
                    <a:pt x="0" y="0"/>
                  </a:moveTo>
                  <a:lnTo>
                    <a:pt x="1284437" y="0"/>
                  </a:lnTo>
                  <a:lnTo>
                    <a:pt x="1284437" y="1233060"/>
                  </a:lnTo>
                  <a:lnTo>
                    <a:pt x="0" y="123306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7" name="TextBox 7"/>
            <p:cNvSpPr txBox="1"/>
            <p:nvPr/>
          </p:nvSpPr>
          <p:spPr>
            <a:xfrm>
              <a:off x="1023757" y="559380"/>
              <a:ext cx="3000414" cy="508125"/>
            </a:xfrm>
            <a:prstGeom prst="rect">
              <a:avLst/>
            </a:prstGeom>
          </p:spPr>
          <p:txBody>
            <a:bodyPr lIns="0" tIns="0" rIns="0" bIns="0" rtlCol="0" anchor="t">
              <a:spAutoFit/>
            </a:bodyPr>
            <a:lstStyle/>
            <a:p>
              <a:pPr>
                <a:lnSpc>
                  <a:spcPts val="3113"/>
                </a:lnSpc>
              </a:pPr>
              <a:r>
                <a:rPr lang="en-US" sz="2223" spc="222">
                  <a:solidFill>
                    <a:srgbClr val="C9184A"/>
                  </a:solidFill>
                  <a:latin typeface="Zcool XiaoWei"/>
                </a:rPr>
                <a:t>Mart</a:t>
              </a:r>
            </a:p>
          </p:txBody>
        </p:sp>
        <p:sp>
          <p:nvSpPr>
            <p:cNvPr id="8" name="TextBox 8"/>
            <p:cNvSpPr txBox="1"/>
            <p:nvPr/>
          </p:nvSpPr>
          <p:spPr>
            <a:xfrm>
              <a:off x="1023757" y="184727"/>
              <a:ext cx="3000414" cy="574761"/>
            </a:xfrm>
            <a:prstGeom prst="rect">
              <a:avLst/>
            </a:prstGeom>
          </p:spPr>
          <p:txBody>
            <a:bodyPr lIns="0" tIns="0" rIns="0" bIns="0" rtlCol="0" anchor="t">
              <a:spAutoFit/>
            </a:bodyPr>
            <a:lstStyle/>
            <a:p>
              <a:pPr>
                <a:lnSpc>
                  <a:spcPts val="3679"/>
                </a:lnSpc>
              </a:pPr>
              <a:r>
                <a:rPr lang="en-US" sz="2627">
                  <a:solidFill>
                    <a:srgbClr val="C9184A"/>
                  </a:solidFill>
                  <a:latin typeface="Zcool XiaoWei"/>
                </a:rPr>
                <a:t>AtliQ</a:t>
              </a:r>
            </a:p>
          </p:txBody>
        </p:sp>
      </p:grpSp>
      <p:sp>
        <p:nvSpPr>
          <p:cNvPr id="9" name="Freeform 9"/>
          <p:cNvSpPr/>
          <p:nvPr/>
        </p:nvSpPr>
        <p:spPr>
          <a:xfrm>
            <a:off x="1351968" y="3175059"/>
            <a:ext cx="4438261" cy="1552030"/>
          </a:xfrm>
          <a:custGeom>
            <a:avLst/>
            <a:gdLst/>
            <a:ahLst/>
            <a:cxnLst/>
            <a:rect l="l" t="t" r="r" b="b"/>
            <a:pathLst>
              <a:path w="4438261" h="1552030">
                <a:moveTo>
                  <a:pt x="0" y="0"/>
                </a:moveTo>
                <a:lnTo>
                  <a:pt x="4438262" y="0"/>
                </a:lnTo>
                <a:lnTo>
                  <a:pt x="4438262" y="1552030"/>
                </a:lnTo>
                <a:lnTo>
                  <a:pt x="0" y="1552030"/>
                </a:lnTo>
                <a:lnTo>
                  <a:pt x="0" y="0"/>
                </a:lnTo>
                <a:close/>
              </a:path>
            </a:pathLst>
          </a:custGeom>
          <a:blipFill>
            <a:blip r:embed="rId6"/>
            <a:stretch>
              <a:fillRect/>
            </a:stretch>
          </a:blipFill>
        </p:spPr>
        <p:txBody>
          <a:bodyPr/>
          <a:lstStyle/>
          <a:p>
            <a:endParaRPr lang="en-US"/>
          </a:p>
        </p:txBody>
      </p:sp>
      <p:sp>
        <p:nvSpPr>
          <p:cNvPr id="10" name="Freeform 10"/>
          <p:cNvSpPr/>
          <p:nvPr/>
        </p:nvSpPr>
        <p:spPr>
          <a:xfrm>
            <a:off x="6544516" y="3175059"/>
            <a:ext cx="4585350" cy="5869673"/>
          </a:xfrm>
          <a:custGeom>
            <a:avLst/>
            <a:gdLst/>
            <a:ahLst/>
            <a:cxnLst/>
            <a:rect l="l" t="t" r="r" b="b"/>
            <a:pathLst>
              <a:path w="4585350" h="5869673">
                <a:moveTo>
                  <a:pt x="0" y="0"/>
                </a:moveTo>
                <a:lnTo>
                  <a:pt x="4585350" y="0"/>
                </a:lnTo>
                <a:lnTo>
                  <a:pt x="4585350" y="5869673"/>
                </a:lnTo>
                <a:lnTo>
                  <a:pt x="0" y="5869673"/>
                </a:lnTo>
                <a:lnTo>
                  <a:pt x="0" y="0"/>
                </a:lnTo>
                <a:close/>
              </a:path>
            </a:pathLst>
          </a:custGeom>
          <a:blipFill>
            <a:blip r:embed="rId7"/>
            <a:stretch>
              <a:fillRect/>
            </a:stretch>
          </a:blipFill>
        </p:spPr>
        <p:txBody>
          <a:bodyPr/>
          <a:lstStyle/>
          <a:p>
            <a:endParaRPr lang="en-US"/>
          </a:p>
        </p:txBody>
      </p:sp>
      <p:sp>
        <p:nvSpPr>
          <p:cNvPr id="11" name="Freeform 11"/>
          <p:cNvSpPr/>
          <p:nvPr/>
        </p:nvSpPr>
        <p:spPr>
          <a:xfrm>
            <a:off x="12113910" y="3175059"/>
            <a:ext cx="4314992" cy="5177990"/>
          </a:xfrm>
          <a:custGeom>
            <a:avLst/>
            <a:gdLst/>
            <a:ahLst/>
            <a:cxnLst/>
            <a:rect l="l" t="t" r="r" b="b"/>
            <a:pathLst>
              <a:path w="4314992" h="5177990">
                <a:moveTo>
                  <a:pt x="0" y="0"/>
                </a:moveTo>
                <a:lnTo>
                  <a:pt x="4314991" y="0"/>
                </a:lnTo>
                <a:lnTo>
                  <a:pt x="4314991" y="5177990"/>
                </a:lnTo>
                <a:lnTo>
                  <a:pt x="0" y="5177990"/>
                </a:lnTo>
                <a:lnTo>
                  <a:pt x="0" y="0"/>
                </a:lnTo>
                <a:close/>
              </a:path>
            </a:pathLst>
          </a:custGeom>
          <a:blipFill>
            <a:blip r:embed="rId8"/>
            <a:stretch>
              <a:fillRect/>
            </a:stretch>
          </a:blipFill>
        </p:spPr>
        <p:txBody>
          <a:bodyPr/>
          <a:lstStyle/>
          <a:p>
            <a:endParaRPr lang="en-US"/>
          </a:p>
        </p:txBody>
      </p:sp>
      <p:sp>
        <p:nvSpPr>
          <p:cNvPr id="12" name="Freeform 12"/>
          <p:cNvSpPr/>
          <p:nvPr/>
        </p:nvSpPr>
        <p:spPr>
          <a:xfrm>
            <a:off x="2182081" y="6181725"/>
            <a:ext cx="2778035" cy="3206860"/>
          </a:xfrm>
          <a:custGeom>
            <a:avLst/>
            <a:gdLst/>
            <a:ahLst/>
            <a:cxnLst/>
            <a:rect l="l" t="t" r="r" b="b"/>
            <a:pathLst>
              <a:path w="2778035" h="3206860">
                <a:moveTo>
                  <a:pt x="0" y="0"/>
                </a:moveTo>
                <a:lnTo>
                  <a:pt x="2778036" y="0"/>
                </a:lnTo>
                <a:lnTo>
                  <a:pt x="2778036" y="3206860"/>
                </a:lnTo>
                <a:lnTo>
                  <a:pt x="0" y="3206860"/>
                </a:lnTo>
                <a:lnTo>
                  <a:pt x="0" y="0"/>
                </a:lnTo>
                <a:close/>
              </a:path>
            </a:pathLst>
          </a:custGeom>
          <a:blipFill>
            <a:blip r:embed="rId9"/>
            <a:stretch>
              <a:fillRect/>
            </a:stretch>
          </a:blipFill>
        </p:spPr>
        <p:txBody>
          <a:bodyPr/>
          <a:lstStyle/>
          <a:p>
            <a:endParaRPr lang="en-US"/>
          </a:p>
        </p:txBody>
      </p:sp>
      <p:sp>
        <p:nvSpPr>
          <p:cNvPr id="13" name="TextBox 13"/>
          <p:cNvSpPr txBox="1"/>
          <p:nvPr/>
        </p:nvSpPr>
        <p:spPr>
          <a:xfrm>
            <a:off x="2150876" y="164306"/>
            <a:ext cx="13411080" cy="1152525"/>
          </a:xfrm>
          <a:prstGeom prst="rect">
            <a:avLst/>
          </a:prstGeom>
        </p:spPr>
        <p:txBody>
          <a:bodyPr lIns="0" tIns="0" rIns="0" bIns="0" rtlCol="0" anchor="t">
            <a:spAutoFit/>
          </a:bodyPr>
          <a:lstStyle/>
          <a:p>
            <a:pPr algn="ctr">
              <a:lnSpc>
                <a:spcPts val="9000"/>
              </a:lnSpc>
            </a:pPr>
            <a:r>
              <a:rPr lang="en-US" sz="7500">
                <a:solidFill>
                  <a:srgbClr val="B244A2"/>
                </a:solidFill>
                <a:latin typeface="TT Drugs Bold"/>
              </a:rPr>
              <a:t>Data Overview</a:t>
            </a:r>
          </a:p>
        </p:txBody>
      </p:sp>
      <p:sp>
        <p:nvSpPr>
          <p:cNvPr id="14" name="TextBox 14"/>
          <p:cNvSpPr txBox="1"/>
          <p:nvPr/>
        </p:nvSpPr>
        <p:spPr>
          <a:xfrm>
            <a:off x="1581726" y="1932886"/>
            <a:ext cx="3978747" cy="819150"/>
          </a:xfrm>
          <a:prstGeom prst="rect">
            <a:avLst/>
          </a:prstGeom>
        </p:spPr>
        <p:txBody>
          <a:bodyPr lIns="0" tIns="0" rIns="0" bIns="0" rtlCol="0" anchor="t">
            <a:spAutoFit/>
          </a:bodyPr>
          <a:lstStyle/>
          <a:p>
            <a:pPr algn="ctr">
              <a:lnSpc>
                <a:spcPts val="3240"/>
              </a:lnSpc>
            </a:pPr>
            <a:r>
              <a:rPr lang="en-US" sz="2700" spc="135">
                <a:solidFill>
                  <a:srgbClr val="B244A2"/>
                </a:solidFill>
                <a:latin typeface="TT Chocolates Bold"/>
              </a:rPr>
              <a:t>Campaign Type and their duration</a:t>
            </a:r>
          </a:p>
        </p:txBody>
      </p:sp>
      <p:sp>
        <p:nvSpPr>
          <p:cNvPr id="15" name="TextBox 15"/>
          <p:cNvSpPr txBox="1"/>
          <p:nvPr/>
        </p:nvSpPr>
        <p:spPr>
          <a:xfrm>
            <a:off x="6847818" y="2137674"/>
            <a:ext cx="3978747" cy="409575"/>
          </a:xfrm>
          <a:prstGeom prst="rect">
            <a:avLst/>
          </a:prstGeom>
        </p:spPr>
        <p:txBody>
          <a:bodyPr lIns="0" tIns="0" rIns="0" bIns="0" rtlCol="0" anchor="t">
            <a:spAutoFit/>
          </a:bodyPr>
          <a:lstStyle/>
          <a:p>
            <a:pPr algn="ctr">
              <a:lnSpc>
                <a:spcPts val="3240"/>
              </a:lnSpc>
            </a:pPr>
            <a:r>
              <a:rPr lang="en-US" sz="2700" spc="135">
                <a:solidFill>
                  <a:srgbClr val="B244A2"/>
                </a:solidFill>
                <a:latin typeface="TT Chocolates Bold"/>
              </a:rPr>
              <a:t>Category and Products</a:t>
            </a:r>
          </a:p>
        </p:txBody>
      </p:sp>
      <p:sp>
        <p:nvSpPr>
          <p:cNvPr id="16" name="TextBox 16"/>
          <p:cNvSpPr txBox="1"/>
          <p:nvPr/>
        </p:nvSpPr>
        <p:spPr>
          <a:xfrm>
            <a:off x="1622970" y="5457825"/>
            <a:ext cx="3978747" cy="409575"/>
          </a:xfrm>
          <a:prstGeom prst="rect">
            <a:avLst/>
          </a:prstGeom>
        </p:spPr>
        <p:txBody>
          <a:bodyPr lIns="0" tIns="0" rIns="0" bIns="0" rtlCol="0" anchor="t">
            <a:spAutoFit/>
          </a:bodyPr>
          <a:lstStyle/>
          <a:p>
            <a:pPr algn="ctr">
              <a:lnSpc>
                <a:spcPts val="3240"/>
              </a:lnSpc>
            </a:pPr>
            <a:r>
              <a:rPr lang="en-US" sz="2700" spc="135">
                <a:solidFill>
                  <a:srgbClr val="B244A2"/>
                </a:solidFill>
                <a:latin typeface="TT Chocolates Bold"/>
              </a:rPr>
              <a:t>Types of Promo</a:t>
            </a:r>
          </a:p>
        </p:txBody>
      </p:sp>
      <p:sp>
        <p:nvSpPr>
          <p:cNvPr id="17" name="TextBox 17"/>
          <p:cNvSpPr txBox="1"/>
          <p:nvPr/>
        </p:nvSpPr>
        <p:spPr>
          <a:xfrm>
            <a:off x="12113910" y="2137674"/>
            <a:ext cx="3978747" cy="409575"/>
          </a:xfrm>
          <a:prstGeom prst="rect">
            <a:avLst/>
          </a:prstGeom>
        </p:spPr>
        <p:txBody>
          <a:bodyPr lIns="0" tIns="0" rIns="0" bIns="0" rtlCol="0" anchor="t">
            <a:spAutoFit/>
          </a:bodyPr>
          <a:lstStyle/>
          <a:p>
            <a:pPr algn="ctr">
              <a:lnSpc>
                <a:spcPts val="3240"/>
              </a:lnSpc>
            </a:pPr>
            <a:r>
              <a:rPr lang="en-US" sz="2700" spc="135">
                <a:solidFill>
                  <a:srgbClr val="B244A2"/>
                </a:solidFill>
                <a:latin typeface="TT Chocolates Bold"/>
              </a:rPr>
              <a:t>City and Store Count</a:t>
            </a:r>
          </a:p>
        </p:txBody>
      </p:sp>
    </p:spTree>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B244A2"/>
        </a:solidFill>
        <a:effectLst/>
      </p:bgPr>
    </p:bg>
    <p:spTree>
      <p:nvGrpSpPr>
        <p:cNvPr id="1" name=""/>
        <p:cNvGrpSpPr/>
        <p:nvPr/>
      </p:nvGrpSpPr>
      <p:grpSpPr>
        <a:xfrm>
          <a:off x="0" y="0"/>
          <a:ext cx="0" cy="0"/>
          <a:chOff x="0" y="0"/>
          <a:chExt cx="0" cy="0"/>
        </a:xfrm>
      </p:grpSpPr>
      <p:sp>
        <p:nvSpPr>
          <p:cNvPr id="2" name="Freeform 2"/>
          <p:cNvSpPr/>
          <p:nvPr/>
        </p:nvSpPr>
        <p:spPr>
          <a:xfrm>
            <a:off x="-7992042" y="-9094930"/>
            <a:ext cx="17562161" cy="16493796"/>
          </a:xfrm>
          <a:custGeom>
            <a:avLst/>
            <a:gdLst/>
            <a:ahLst/>
            <a:cxnLst/>
            <a:rect l="l" t="t" r="r" b="b"/>
            <a:pathLst>
              <a:path w="17562161" h="16493796">
                <a:moveTo>
                  <a:pt x="0" y="0"/>
                </a:moveTo>
                <a:lnTo>
                  <a:pt x="17562161" y="0"/>
                </a:lnTo>
                <a:lnTo>
                  <a:pt x="17562161" y="16493796"/>
                </a:lnTo>
                <a:lnTo>
                  <a:pt x="0" y="16493796"/>
                </a:lnTo>
                <a:lnTo>
                  <a:pt x="0" y="0"/>
                </a:lnTo>
                <a:close/>
              </a:path>
            </a:pathLst>
          </a:custGeom>
          <a:blipFill>
            <a:blip r:embed="rId2"/>
            <a:stretch>
              <a:fillRect/>
            </a:stretch>
          </a:blipFill>
        </p:spPr>
        <p:txBody>
          <a:bodyPr/>
          <a:lstStyle/>
          <a:p>
            <a:endParaRPr lang="en-US"/>
          </a:p>
        </p:txBody>
      </p:sp>
      <p:sp>
        <p:nvSpPr>
          <p:cNvPr id="3" name="Freeform 3"/>
          <p:cNvSpPr/>
          <p:nvPr/>
        </p:nvSpPr>
        <p:spPr>
          <a:xfrm>
            <a:off x="11282516" y="404260"/>
            <a:ext cx="17562161" cy="16493796"/>
          </a:xfrm>
          <a:custGeom>
            <a:avLst/>
            <a:gdLst/>
            <a:ahLst/>
            <a:cxnLst/>
            <a:rect l="l" t="t" r="r" b="b"/>
            <a:pathLst>
              <a:path w="17562161" h="16493796">
                <a:moveTo>
                  <a:pt x="0" y="0"/>
                </a:moveTo>
                <a:lnTo>
                  <a:pt x="17562161" y="0"/>
                </a:lnTo>
                <a:lnTo>
                  <a:pt x="17562161" y="16493796"/>
                </a:lnTo>
                <a:lnTo>
                  <a:pt x="0" y="16493796"/>
                </a:lnTo>
                <a:lnTo>
                  <a:pt x="0" y="0"/>
                </a:lnTo>
                <a:close/>
              </a:path>
            </a:pathLst>
          </a:custGeom>
          <a:blipFill>
            <a:blip r:embed="rId2"/>
            <a:stretch>
              <a:fillRect/>
            </a:stretch>
          </a:blipFill>
        </p:spPr>
        <p:txBody>
          <a:bodyPr/>
          <a:lstStyle/>
          <a:p>
            <a:endParaRPr lang="en-US"/>
          </a:p>
        </p:txBody>
      </p:sp>
      <p:sp>
        <p:nvSpPr>
          <p:cNvPr id="4" name="TextBox 4"/>
          <p:cNvSpPr txBox="1"/>
          <p:nvPr/>
        </p:nvSpPr>
        <p:spPr>
          <a:xfrm>
            <a:off x="4858551" y="3959786"/>
            <a:ext cx="8570898" cy="1152525"/>
          </a:xfrm>
          <a:prstGeom prst="rect">
            <a:avLst/>
          </a:prstGeom>
        </p:spPr>
        <p:txBody>
          <a:bodyPr lIns="0" tIns="0" rIns="0" bIns="0" rtlCol="0" anchor="t">
            <a:spAutoFit/>
          </a:bodyPr>
          <a:lstStyle/>
          <a:p>
            <a:pPr algn="ctr">
              <a:lnSpc>
                <a:spcPts val="9000"/>
              </a:lnSpc>
            </a:pPr>
            <a:r>
              <a:rPr lang="en-US" sz="7500">
                <a:solidFill>
                  <a:srgbClr val="FDF2F2"/>
                </a:solidFill>
                <a:latin typeface="TT Drugs Bold"/>
              </a:rPr>
              <a:t>MYSQL QUERIES</a:t>
            </a:r>
          </a:p>
        </p:txBody>
      </p:sp>
      <p:sp>
        <p:nvSpPr>
          <p:cNvPr id="5" name="TextBox 5"/>
          <p:cNvSpPr txBox="1"/>
          <p:nvPr/>
        </p:nvSpPr>
        <p:spPr>
          <a:xfrm>
            <a:off x="3869807" y="5212788"/>
            <a:ext cx="10548385" cy="542926"/>
          </a:xfrm>
          <a:prstGeom prst="rect">
            <a:avLst/>
          </a:prstGeom>
        </p:spPr>
        <p:txBody>
          <a:bodyPr lIns="0" tIns="0" rIns="0" bIns="0" rtlCol="0" anchor="t">
            <a:spAutoFit/>
          </a:bodyPr>
          <a:lstStyle/>
          <a:p>
            <a:pPr algn="ctr">
              <a:lnSpc>
                <a:spcPts val="4499"/>
              </a:lnSpc>
            </a:pPr>
            <a:r>
              <a:rPr lang="en-US" sz="2999">
                <a:solidFill>
                  <a:srgbClr val="FDF2F2"/>
                </a:solidFill>
                <a:latin typeface="TT Chocolates"/>
              </a:rPr>
              <a:t>Brief overview of the ad hoc requests.</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DF2F2"/>
        </a:solidFill>
        <a:effectLst/>
      </p:bgPr>
    </p:bg>
    <p:spTree>
      <p:nvGrpSpPr>
        <p:cNvPr id="1" name=""/>
        <p:cNvGrpSpPr/>
        <p:nvPr/>
      </p:nvGrpSpPr>
      <p:grpSpPr>
        <a:xfrm>
          <a:off x="0" y="0"/>
          <a:ext cx="0" cy="0"/>
          <a:chOff x="0" y="0"/>
          <a:chExt cx="0" cy="0"/>
        </a:xfrm>
      </p:grpSpPr>
      <p:grpSp>
        <p:nvGrpSpPr>
          <p:cNvPr id="2" name="Group 2"/>
          <p:cNvGrpSpPr/>
          <p:nvPr/>
        </p:nvGrpSpPr>
        <p:grpSpPr>
          <a:xfrm>
            <a:off x="16086829" y="208637"/>
            <a:ext cx="3018128" cy="924795"/>
            <a:chOff x="0" y="0"/>
            <a:chExt cx="4024171" cy="1233060"/>
          </a:xfrm>
        </p:grpSpPr>
        <p:sp>
          <p:nvSpPr>
            <p:cNvPr id="3" name="Freeform 3"/>
            <p:cNvSpPr/>
            <p:nvPr/>
          </p:nvSpPr>
          <p:spPr>
            <a:xfrm>
              <a:off x="0" y="0"/>
              <a:ext cx="1284437" cy="1233060"/>
            </a:xfrm>
            <a:custGeom>
              <a:avLst/>
              <a:gdLst/>
              <a:ahLst/>
              <a:cxnLst/>
              <a:rect l="l" t="t" r="r" b="b"/>
              <a:pathLst>
                <a:path w="1284437" h="1233060">
                  <a:moveTo>
                    <a:pt x="0" y="0"/>
                  </a:moveTo>
                  <a:lnTo>
                    <a:pt x="1284437" y="0"/>
                  </a:lnTo>
                  <a:lnTo>
                    <a:pt x="1284437" y="1233060"/>
                  </a:lnTo>
                  <a:lnTo>
                    <a:pt x="0" y="123306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TextBox 4"/>
            <p:cNvSpPr txBox="1"/>
            <p:nvPr/>
          </p:nvSpPr>
          <p:spPr>
            <a:xfrm>
              <a:off x="1023757" y="559380"/>
              <a:ext cx="3000414" cy="508125"/>
            </a:xfrm>
            <a:prstGeom prst="rect">
              <a:avLst/>
            </a:prstGeom>
          </p:spPr>
          <p:txBody>
            <a:bodyPr lIns="0" tIns="0" rIns="0" bIns="0" rtlCol="0" anchor="t">
              <a:spAutoFit/>
            </a:bodyPr>
            <a:lstStyle/>
            <a:p>
              <a:pPr>
                <a:lnSpc>
                  <a:spcPts val="3113"/>
                </a:lnSpc>
              </a:pPr>
              <a:r>
                <a:rPr lang="en-US" sz="2223" spc="222">
                  <a:solidFill>
                    <a:srgbClr val="C9184A"/>
                  </a:solidFill>
                  <a:latin typeface="Zcool XiaoWei"/>
                </a:rPr>
                <a:t>Mart</a:t>
              </a:r>
            </a:p>
          </p:txBody>
        </p:sp>
        <p:sp>
          <p:nvSpPr>
            <p:cNvPr id="5" name="TextBox 5"/>
            <p:cNvSpPr txBox="1"/>
            <p:nvPr/>
          </p:nvSpPr>
          <p:spPr>
            <a:xfrm>
              <a:off x="1023757" y="184727"/>
              <a:ext cx="3000414" cy="574761"/>
            </a:xfrm>
            <a:prstGeom prst="rect">
              <a:avLst/>
            </a:prstGeom>
          </p:spPr>
          <p:txBody>
            <a:bodyPr lIns="0" tIns="0" rIns="0" bIns="0" rtlCol="0" anchor="t">
              <a:spAutoFit/>
            </a:bodyPr>
            <a:lstStyle/>
            <a:p>
              <a:pPr>
                <a:lnSpc>
                  <a:spcPts val="3679"/>
                </a:lnSpc>
              </a:pPr>
              <a:r>
                <a:rPr lang="en-US" sz="2627">
                  <a:solidFill>
                    <a:srgbClr val="C9184A"/>
                  </a:solidFill>
                  <a:latin typeface="Zcool XiaoWei"/>
                </a:rPr>
                <a:t>AtliQ</a:t>
              </a:r>
            </a:p>
          </p:txBody>
        </p:sp>
      </p:grpSp>
      <p:sp>
        <p:nvSpPr>
          <p:cNvPr id="6" name="Freeform 6"/>
          <p:cNvSpPr/>
          <p:nvPr/>
        </p:nvSpPr>
        <p:spPr>
          <a:xfrm>
            <a:off x="2849376" y="3370772"/>
            <a:ext cx="13604847" cy="4990640"/>
          </a:xfrm>
          <a:custGeom>
            <a:avLst/>
            <a:gdLst/>
            <a:ahLst/>
            <a:cxnLst/>
            <a:rect l="l" t="t" r="r" b="b"/>
            <a:pathLst>
              <a:path w="13604847" h="4990640">
                <a:moveTo>
                  <a:pt x="0" y="0"/>
                </a:moveTo>
                <a:lnTo>
                  <a:pt x="13604847" y="0"/>
                </a:lnTo>
                <a:lnTo>
                  <a:pt x="13604847" y="4990640"/>
                </a:lnTo>
                <a:lnTo>
                  <a:pt x="0" y="4990640"/>
                </a:lnTo>
                <a:lnTo>
                  <a:pt x="0" y="0"/>
                </a:lnTo>
                <a:close/>
              </a:path>
            </a:pathLst>
          </a:custGeom>
          <a:blipFill>
            <a:blip r:embed="rId4"/>
            <a:stretch>
              <a:fillRect/>
            </a:stretch>
          </a:blipFill>
        </p:spPr>
        <p:txBody>
          <a:bodyPr/>
          <a:lstStyle/>
          <a:p>
            <a:endParaRPr lang="en-US"/>
          </a:p>
        </p:txBody>
      </p:sp>
      <p:sp>
        <p:nvSpPr>
          <p:cNvPr id="7" name="TextBox 7"/>
          <p:cNvSpPr txBox="1"/>
          <p:nvPr/>
        </p:nvSpPr>
        <p:spPr>
          <a:xfrm>
            <a:off x="2435970" y="1495897"/>
            <a:ext cx="14018253" cy="815975"/>
          </a:xfrm>
          <a:prstGeom prst="rect">
            <a:avLst/>
          </a:prstGeom>
        </p:spPr>
        <p:txBody>
          <a:bodyPr lIns="0" tIns="0" rIns="0" bIns="0" rtlCol="0" anchor="t">
            <a:spAutoFit/>
          </a:bodyPr>
          <a:lstStyle/>
          <a:p>
            <a:pPr marL="539748" lvl="1" indent="-269874" algn="ctr">
              <a:lnSpc>
                <a:spcPts val="3249"/>
              </a:lnSpc>
              <a:buFont typeface="Arial"/>
              <a:buChar char="•"/>
            </a:pPr>
            <a:r>
              <a:rPr lang="en-US" sz="2499">
                <a:solidFill>
                  <a:srgbClr val="B244A2"/>
                </a:solidFill>
                <a:latin typeface="TT Drugs Bold"/>
              </a:rPr>
              <a:t>Provide a list of products with a base price greater than 500 and that are featured in promo type of 'BOGOF' (Buy One Get One Free).</a:t>
            </a:r>
          </a:p>
        </p:txBody>
      </p:sp>
    </p:spTree>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DF2F2"/>
        </a:solidFill>
        <a:effectLst/>
      </p:bgPr>
    </p:bg>
    <p:spTree>
      <p:nvGrpSpPr>
        <p:cNvPr id="1" name=""/>
        <p:cNvGrpSpPr/>
        <p:nvPr/>
      </p:nvGrpSpPr>
      <p:grpSpPr>
        <a:xfrm>
          <a:off x="0" y="0"/>
          <a:ext cx="0" cy="0"/>
          <a:chOff x="0" y="0"/>
          <a:chExt cx="0" cy="0"/>
        </a:xfrm>
      </p:grpSpPr>
      <p:grpSp>
        <p:nvGrpSpPr>
          <p:cNvPr id="2" name="Group 2"/>
          <p:cNvGrpSpPr/>
          <p:nvPr/>
        </p:nvGrpSpPr>
        <p:grpSpPr>
          <a:xfrm>
            <a:off x="16086829" y="208637"/>
            <a:ext cx="3018128" cy="924795"/>
            <a:chOff x="0" y="0"/>
            <a:chExt cx="4024171" cy="1233060"/>
          </a:xfrm>
        </p:grpSpPr>
        <p:sp>
          <p:nvSpPr>
            <p:cNvPr id="3" name="Freeform 3"/>
            <p:cNvSpPr/>
            <p:nvPr/>
          </p:nvSpPr>
          <p:spPr>
            <a:xfrm>
              <a:off x="0" y="0"/>
              <a:ext cx="1284437" cy="1233060"/>
            </a:xfrm>
            <a:custGeom>
              <a:avLst/>
              <a:gdLst/>
              <a:ahLst/>
              <a:cxnLst/>
              <a:rect l="l" t="t" r="r" b="b"/>
              <a:pathLst>
                <a:path w="1284437" h="1233060">
                  <a:moveTo>
                    <a:pt x="0" y="0"/>
                  </a:moveTo>
                  <a:lnTo>
                    <a:pt x="1284437" y="0"/>
                  </a:lnTo>
                  <a:lnTo>
                    <a:pt x="1284437" y="1233060"/>
                  </a:lnTo>
                  <a:lnTo>
                    <a:pt x="0" y="123306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TextBox 4"/>
            <p:cNvSpPr txBox="1"/>
            <p:nvPr/>
          </p:nvSpPr>
          <p:spPr>
            <a:xfrm>
              <a:off x="1023757" y="559380"/>
              <a:ext cx="3000414" cy="508125"/>
            </a:xfrm>
            <a:prstGeom prst="rect">
              <a:avLst/>
            </a:prstGeom>
          </p:spPr>
          <p:txBody>
            <a:bodyPr lIns="0" tIns="0" rIns="0" bIns="0" rtlCol="0" anchor="t">
              <a:spAutoFit/>
            </a:bodyPr>
            <a:lstStyle/>
            <a:p>
              <a:pPr>
                <a:lnSpc>
                  <a:spcPts val="3113"/>
                </a:lnSpc>
              </a:pPr>
              <a:r>
                <a:rPr lang="en-US" sz="2223" spc="222">
                  <a:solidFill>
                    <a:srgbClr val="C9184A"/>
                  </a:solidFill>
                  <a:latin typeface="Zcool XiaoWei"/>
                </a:rPr>
                <a:t>Mart</a:t>
              </a:r>
            </a:p>
          </p:txBody>
        </p:sp>
        <p:sp>
          <p:nvSpPr>
            <p:cNvPr id="5" name="TextBox 5"/>
            <p:cNvSpPr txBox="1"/>
            <p:nvPr/>
          </p:nvSpPr>
          <p:spPr>
            <a:xfrm>
              <a:off x="1023757" y="184727"/>
              <a:ext cx="3000414" cy="574761"/>
            </a:xfrm>
            <a:prstGeom prst="rect">
              <a:avLst/>
            </a:prstGeom>
          </p:spPr>
          <p:txBody>
            <a:bodyPr lIns="0" tIns="0" rIns="0" bIns="0" rtlCol="0" anchor="t">
              <a:spAutoFit/>
            </a:bodyPr>
            <a:lstStyle/>
            <a:p>
              <a:pPr>
                <a:lnSpc>
                  <a:spcPts val="3679"/>
                </a:lnSpc>
              </a:pPr>
              <a:r>
                <a:rPr lang="en-US" sz="2627">
                  <a:solidFill>
                    <a:srgbClr val="C9184A"/>
                  </a:solidFill>
                  <a:latin typeface="Zcool XiaoWei"/>
                </a:rPr>
                <a:t>AtliQ</a:t>
              </a:r>
            </a:p>
          </p:txBody>
        </p:sp>
      </p:grpSp>
      <p:sp>
        <p:nvSpPr>
          <p:cNvPr id="6" name="Freeform 6"/>
          <p:cNvSpPr/>
          <p:nvPr/>
        </p:nvSpPr>
        <p:spPr>
          <a:xfrm>
            <a:off x="4900374" y="2770739"/>
            <a:ext cx="8487251" cy="6253919"/>
          </a:xfrm>
          <a:custGeom>
            <a:avLst/>
            <a:gdLst/>
            <a:ahLst/>
            <a:cxnLst/>
            <a:rect l="l" t="t" r="r" b="b"/>
            <a:pathLst>
              <a:path w="8487251" h="6253919">
                <a:moveTo>
                  <a:pt x="0" y="0"/>
                </a:moveTo>
                <a:lnTo>
                  <a:pt x="8487252" y="0"/>
                </a:lnTo>
                <a:lnTo>
                  <a:pt x="8487252" y="6253919"/>
                </a:lnTo>
                <a:lnTo>
                  <a:pt x="0" y="6253919"/>
                </a:lnTo>
                <a:lnTo>
                  <a:pt x="0" y="0"/>
                </a:lnTo>
                <a:close/>
              </a:path>
            </a:pathLst>
          </a:custGeom>
          <a:blipFill>
            <a:blip r:embed="rId4"/>
            <a:stretch>
              <a:fillRect r="-1236"/>
            </a:stretch>
          </a:blipFill>
        </p:spPr>
        <p:txBody>
          <a:bodyPr/>
          <a:lstStyle/>
          <a:p>
            <a:endParaRPr lang="en-US"/>
          </a:p>
        </p:txBody>
      </p:sp>
      <p:sp>
        <p:nvSpPr>
          <p:cNvPr id="7" name="TextBox 7"/>
          <p:cNvSpPr txBox="1"/>
          <p:nvPr/>
        </p:nvSpPr>
        <p:spPr>
          <a:xfrm>
            <a:off x="2435970" y="1495897"/>
            <a:ext cx="14018253" cy="406400"/>
          </a:xfrm>
          <a:prstGeom prst="rect">
            <a:avLst/>
          </a:prstGeom>
        </p:spPr>
        <p:txBody>
          <a:bodyPr lIns="0" tIns="0" rIns="0" bIns="0" rtlCol="0" anchor="t">
            <a:spAutoFit/>
          </a:bodyPr>
          <a:lstStyle/>
          <a:p>
            <a:pPr algn="ctr">
              <a:lnSpc>
                <a:spcPts val="3249"/>
              </a:lnSpc>
            </a:pPr>
            <a:r>
              <a:rPr lang="en-US" sz="2499">
                <a:solidFill>
                  <a:srgbClr val="B244A2"/>
                </a:solidFill>
                <a:latin typeface="TT Drugs Bold"/>
              </a:rPr>
              <a:t>2. Generate a report that provides an overview of the number of stores in each city.</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DF2F2"/>
        </a:solidFill>
        <a:effectLst/>
      </p:bgPr>
    </p:bg>
    <p:spTree>
      <p:nvGrpSpPr>
        <p:cNvPr id="1" name=""/>
        <p:cNvGrpSpPr/>
        <p:nvPr/>
      </p:nvGrpSpPr>
      <p:grpSpPr>
        <a:xfrm>
          <a:off x="0" y="0"/>
          <a:ext cx="0" cy="0"/>
          <a:chOff x="0" y="0"/>
          <a:chExt cx="0" cy="0"/>
        </a:xfrm>
      </p:grpSpPr>
      <p:grpSp>
        <p:nvGrpSpPr>
          <p:cNvPr id="2" name="Group 2"/>
          <p:cNvGrpSpPr/>
          <p:nvPr/>
        </p:nvGrpSpPr>
        <p:grpSpPr>
          <a:xfrm>
            <a:off x="16086829" y="208637"/>
            <a:ext cx="3018128" cy="924795"/>
            <a:chOff x="0" y="0"/>
            <a:chExt cx="4024171" cy="1233060"/>
          </a:xfrm>
        </p:grpSpPr>
        <p:sp>
          <p:nvSpPr>
            <p:cNvPr id="3" name="Freeform 3"/>
            <p:cNvSpPr/>
            <p:nvPr/>
          </p:nvSpPr>
          <p:spPr>
            <a:xfrm>
              <a:off x="0" y="0"/>
              <a:ext cx="1284437" cy="1233060"/>
            </a:xfrm>
            <a:custGeom>
              <a:avLst/>
              <a:gdLst/>
              <a:ahLst/>
              <a:cxnLst/>
              <a:rect l="l" t="t" r="r" b="b"/>
              <a:pathLst>
                <a:path w="1284437" h="1233060">
                  <a:moveTo>
                    <a:pt x="0" y="0"/>
                  </a:moveTo>
                  <a:lnTo>
                    <a:pt x="1284437" y="0"/>
                  </a:lnTo>
                  <a:lnTo>
                    <a:pt x="1284437" y="1233060"/>
                  </a:lnTo>
                  <a:lnTo>
                    <a:pt x="0" y="123306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TextBox 4"/>
            <p:cNvSpPr txBox="1"/>
            <p:nvPr/>
          </p:nvSpPr>
          <p:spPr>
            <a:xfrm>
              <a:off x="1023757" y="559380"/>
              <a:ext cx="3000414" cy="508125"/>
            </a:xfrm>
            <a:prstGeom prst="rect">
              <a:avLst/>
            </a:prstGeom>
          </p:spPr>
          <p:txBody>
            <a:bodyPr lIns="0" tIns="0" rIns="0" bIns="0" rtlCol="0" anchor="t">
              <a:spAutoFit/>
            </a:bodyPr>
            <a:lstStyle/>
            <a:p>
              <a:pPr>
                <a:lnSpc>
                  <a:spcPts val="3113"/>
                </a:lnSpc>
              </a:pPr>
              <a:r>
                <a:rPr lang="en-US" sz="2223" spc="222">
                  <a:solidFill>
                    <a:srgbClr val="C9184A"/>
                  </a:solidFill>
                  <a:latin typeface="Zcool XiaoWei"/>
                </a:rPr>
                <a:t>Mart</a:t>
              </a:r>
            </a:p>
          </p:txBody>
        </p:sp>
        <p:sp>
          <p:nvSpPr>
            <p:cNvPr id="5" name="TextBox 5"/>
            <p:cNvSpPr txBox="1"/>
            <p:nvPr/>
          </p:nvSpPr>
          <p:spPr>
            <a:xfrm>
              <a:off x="1023757" y="184727"/>
              <a:ext cx="3000414" cy="574761"/>
            </a:xfrm>
            <a:prstGeom prst="rect">
              <a:avLst/>
            </a:prstGeom>
          </p:spPr>
          <p:txBody>
            <a:bodyPr lIns="0" tIns="0" rIns="0" bIns="0" rtlCol="0" anchor="t">
              <a:spAutoFit/>
            </a:bodyPr>
            <a:lstStyle/>
            <a:p>
              <a:pPr>
                <a:lnSpc>
                  <a:spcPts val="3679"/>
                </a:lnSpc>
              </a:pPr>
              <a:r>
                <a:rPr lang="en-US" sz="2627">
                  <a:solidFill>
                    <a:srgbClr val="C9184A"/>
                  </a:solidFill>
                  <a:latin typeface="Zcool XiaoWei"/>
                </a:rPr>
                <a:t>AtliQ</a:t>
              </a:r>
            </a:p>
          </p:txBody>
        </p:sp>
      </p:grpSp>
      <p:sp>
        <p:nvSpPr>
          <p:cNvPr id="6" name="Freeform 6"/>
          <p:cNvSpPr/>
          <p:nvPr/>
        </p:nvSpPr>
        <p:spPr>
          <a:xfrm>
            <a:off x="2876773" y="2292822"/>
            <a:ext cx="13210056" cy="7489259"/>
          </a:xfrm>
          <a:custGeom>
            <a:avLst/>
            <a:gdLst/>
            <a:ahLst/>
            <a:cxnLst/>
            <a:rect l="l" t="t" r="r" b="b"/>
            <a:pathLst>
              <a:path w="13210056" h="7489259">
                <a:moveTo>
                  <a:pt x="0" y="0"/>
                </a:moveTo>
                <a:lnTo>
                  <a:pt x="13210056" y="0"/>
                </a:lnTo>
                <a:lnTo>
                  <a:pt x="13210056" y="7489259"/>
                </a:lnTo>
                <a:lnTo>
                  <a:pt x="0" y="7489259"/>
                </a:lnTo>
                <a:lnTo>
                  <a:pt x="0" y="0"/>
                </a:lnTo>
                <a:close/>
              </a:path>
            </a:pathLst>
          </a:custGeom>
          <a:blipFill>
            <a:blip r:embed="rId4"/>
            <a:stretch>
              <a:fillRect/>
            </a:stretch>
          </a:blipFill>
        </p:spPr>
        <p:txBody>
          <a:bodyPr/>
          <a:lstStyle/>
          <a:p>
            <a:endParaRPr lang="en-US"/>
          </a:p>
        </p:txBody>
      </p:sp>
      <p:sp>
        <p:nvSpPr>
          <p:cNvPr id="7" name="TextBox 7"/>
          <p:cNvSpPr txBox="1"/>
          <p:nvPr/>
        </p:nvSpPr>
        <p:spPr>
          <a:xfrm>
            <a:off x="2472674" y="1104856"/>
            <a:ext cx="14018253" cy="815975"/>
          </a:xfrm>
          <a:prstGeom prst="rect">
            <a:avLst/>
          </a:prstGeom>
        </p:spPr>
        <p:txBody>
          <a:bodyPr lIns="0" tIns="0" rIns="0" bIns="0" rtlCol="0" anchor="t">
            <a:spAutoFit/>
          </a:bodyPr>
          <a:lstStyle/>
          <a:p>
            <a:pPr algn="ctr">
              <a:lnSpc>
                <a:spcPts val="3249"/>
              </a:lnSpc>
            </a:pPr>
            <a:r>
              <a:rPr lang="en-US" sz="2499">
                <a:solidFill>
                  <a:srgbClr val="B244A2"/>
                </a:solidFill>
                <a:latin typeface="TT Drugs Bold"/>
              </a:rPr>
              <a:t>3. Generate a report that displays each campaign along with the total revenue generated before and after the campaign?</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webextensions/_rels/webextension1.xml.rels><?xml version="1.0" encoding="UTF-8" standalone="yes"?>
<Relationships xmlns="http://schemas.openxmlformats.org/package/2006/relationships"><Relationship Id="rId1" Type="http://schemas.openxmlformats.org/officeDocument/2006/relationships/image" Target="../media/image17.png"/></Relationships>
</file>

<file path=ppt/webextensions/webextension1.xml><?xml version="1.0" encoding="utf-8"?>
<we:webextension xmlns:we="http://schemas.microsoft.com/office/webextensions/webextension/2010/11" id="{F2BA64F5-E318-4A87-A60F-7723FECCD4E3}">
  <we:reference id="wa200003233" version="2.0.0.3" store="en-US" storeType="OMEX"/>
  <we:alternateReferences>
    <we:reference id="WA200003233" version="2.0.0.3" store="WA200003233" storeType="OMEX"/>
  </we:alternateReferences>
  <we:properties>
    <we:property name="pptInsertionSessionID" value="&quot;8C0235E3-CB32-4666-AC14-290004DDD3A1&quot;"/>
    <we:property name="reportUrl" value="&quot;/groups/me/reports/1eba7e86-6efd-47ea-8c74-4ffd4e8d6549/ReportSection376a18dd6416be945b06?bookmarkGuid=fd19ce84-3084-4b81-a06e-66f95b5914e0&amp;bookmarkUsage=1&amp;ctid=c6e549b3-5f45-4032-aae9-d4244dc5b2c4&amp;fromEntryPoint=export&amp;pbi_source=storytelling_addin&quot;"/>
    <we:property name="reportName" value="&quot;C9 1&quot;"/>
    <we:property name="reportState" value="&quot;CONNECTED&quot;"/>
    <we:property name="embedUrl" value="&quot;/reportEmbed?reportId=1eba7e86-6efd-47ea-8c74-4ffd4e8d6549&amp;config=eyJjbHVzdGVyVXJsIjoiaHR0cHM6Ly9XQUJJLUlORElBLUNFTlRSQUwtQS1QUklNQVJZLXJlZGlyZWN0LmFuYWx5c2lzLndpbmRvd3MubmV0IiwiZW1iZWRGZWF0dXJlcyI6eyJ1c2FnZU1ldHJpY3NWTmV4dCI6dHJ1ZSwiZGlzYWJsZUFuZ3VsYXJKU0Jvb3RzdHJhcFJlcG9ydEVtYmVkIjp0cnVlfX0%3D&amp;disableSensitivityBanner=true&amp;lrtl=true&quot;"/>
    <we:property name="pageName" value="&quot;ReportSection376a18dd6416be945b06&quot;"/>
    <we:property name="pageDisplayName" value="&quot;Home&quot;"/>
    <we:property name="datasetId" value="&quot;9d6e0819-6129-471c-bd2b-fda761677840&quot;"/>
    <we:property name="backgroundColor" value="&quot;#FFFFFF&quot;"/>
    <we:property name="bookmark" value="&quot;H4sIAAAAAAAAA6WTTWsbMRCG/0rR2YTRt5Rjei0hNCWXkMNIGptN1qtlVw5Ojf97pbUhlFIMzkWreTV63tEsc2Cpm8ceP+5xS+yW3eX8tsXp7RtnKzb8raE2VqAJUpsUopMBtK9ZeSxdHmZ2e2AFpw2Vp27eYd+AVXx+WTHs+wfctGiN/UwrNtI05wH77jedkutRmXZ0XDHaj32esCEfCxZq2PeaXuNaCr+R1RFj6d7pkWI5qT9pzFM5x9Ia5C4lo7gJ5JUOYOqd+XS6lHk5v5kuhX3PQ8FuqAU0DZxaC6dApYTOWUpKqabP3bDpz0/5vPvrY2ztK7QvIe9bp8Jr9Wyk47E+1fJgRbDRagLn6yKkv54WnQnOQKq4ZH3kgCpcpOHSgrtdKbWR/yBV0Gvg0foQvYtgHGn9RaSWEsn7aCIonTQSD+aLSFxrb70DLgV4D1AbeRn53zYakkLEFJQkx5UXQjlxPS1IMBADkAaP0mlT/9L1NK61USlCtJA8BQNaXk1bgJ8K21Id3bbJuzKPGOkBhxo/H9g45TqvpaMlr84nDonSeT+174+u0HSyfsJ+11yXQWeLzUtb/gDBSQR9aAQAAA==&quot;"/>
    <we:property name="initialStateBookmark" value="&quot;H4sIAAAAAAAAA6WTTWsbMRCG/0rR2RRp9bFSbknpKc0HScklhDKSxkbNerXsysGp8X/vaG3IoRSDc9FqXo2edzTL7FhM09DB+y2skV2wq5xf1zC+fhFswfqjdnd3fXP5cP3r9vLmO8l5KCn3E7vYsQLjCstTmjbQVQKJzy8LBl13D6saLaGbcMEGHKfcQ5f+4CGZjsq4wf2C4Xbo8ggV+VigYMW+UTrF5C2+SnKEUNIbPmIoB/UBhzyWYyxbA8LGaJQwHp3Snhu6Mx1O5zJP51fTubBvuS+QeiqgatyqZWMVVzGCtS1GpVTVp9SvuuNTPu7+fB9qvwpui8/b2in/mzwrab+np7bCt41vQ6uRW0dLI935tGCNt4ZHwsXWBcFB+ZM0mFtwtSmFGvkPUnm95CK0zgdnAzcWtf4kUksJ6FwwgSsdNaDw5pNIWGrXOsuFbLhznFMjTyP/20aDsmlC9EqiFco1jbLN+TQvueHBc9TcgbTa0F86nya0NioGHloeHXrDtTybNgM/FLZGGt26yZsyDRDwHnqKn3dsGDPNa0k459F8Qh8xHvdj/f5IBceD9RN0m+o6DzqbTaia5Ds8caGOP5vLeqnLXyv/GY+JBAAA&quot;"/>
    <we:property name="isFiltersActionButtonVisible" value="true"/>
    <we:property name="isVisualContainerHeaderHidden" value="false"/>
    <we:property name="reportEmbeddedTime" value="&quot;2024-03-05T12:40:32.474Z&quot;"/>
    <we:property name="creatorTenantId" value="&quot;c6e549b3-5f45-4032-aae9-d4244dc5b2c4&quot;"/>
    <we:property name="creatorUserId" value="&quot;10032002CC7007A4&quot;"/>
    <we:property name="creatorSessionId" value="&quot;c42a1c38-2492-4456-984f-29ff3bcf9dee&quot;"/>
  </we:properties>
  <we:bindings/>
  <we:snapshot xmlns:r="http://schemas.openxmlformats.org/officeDocument/2006/relationships" r:embed="rId1"/>
</we:webextension>
</file>

<file path=docProps/app.xml><?xml version="1.0" encoding="utf-8"?>
<Properties xmlns="http://schemas.openxmlformats.org/officeDocument/2006/extended-properties" xmlns:vt="http://schemas.openxmlformats.org/officeDocument/2006/docPropsVTypes">
  <TotalTime>143</TotalTime>
  <Words>1894</Words>
  <Application>Microsoft Office PowerPoint</Application>
  <PresentationFormat>Custom</PresentationFormat>
  <Paragraphs>143</Paragraphs>
  <Slides>31</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31</vt:i4>
      </vt:variant>
    </vt:vector>
  </HeadingPairs>
  <TitlesOfParts>
    <vt:vector size="40" baseType="lpstr">
      <vt:lpstr>TT Chocolates Bold</vt:lpstr>
      <vt:lpstr>Calibri</vt:lpstr>
      <vt:lpstr>TT Drugs Bold</vt:lpstr>
      <vt:lpstr>TT Chocolates</vt:lpstr>
      <vt:lpstr>Arial</vt:lpstr>
      <vt:lpstr>TT Drugs</vt:lpstr>
      <vt:lpstr>Zcool XiaoWei</vt:lpstr>
      <vt:lpstr>Arimo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Purple and Yellow Gradient Marketing Plan Presentation</dc:title>
  <cp:lastModifiedBy>Pavani Bachina</cp:lastModifiedBy>
  <cp:revision>2</cp:revision>
  <dcterms:created xsi:type="dcterms:W3CDTF">2006-08-16T00:00:00Z</dcterms:created>
  <dcterms:modified xsi:type="dcterms:W3CDTF">2024-03-05T15:02:54Z</dcterms:modified>
  <dc:identifier>DAF-Uwo5hag</dc:identifier>
</cp:coreProperties>
</file>